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69" r:id="rId3"/>
    <p:sldId id="257" r:id="rId4"/>
    <p:sldId id="258" r:id="rId5"/>
    <p:sldId id="259" r:id="rId6"/>
    <p:sldId id="260" r:id="rId7"/>
    <p:sldId id="261" r:id="rId8"/>
    <p:sldId id="266" r:id="rId9"/>
    <p:sldId id="262" r:id="rId10"/>
    <p:sldId id="263" r:id="rId11"/>
    <p:sldId id="267" r:id="rId12"/>
    <p:sldId id="264" r:id="rId13"/>
    <p:sldId id="268" r:id="rId14"/>
    <p:sldId id="265" r:id="rId15"/>
    <p:sldId id="270" r:id="rId16"/>
  </p:sldIdLst>
  <p:sldSz cx="14630400" cy="8229600"/>
  <p:notesSz cx="8229600" cy="14630400"/>
  <p:embeddedFontLst>
    <p:embeddedFont>
      <p:font typeface="Arial Black" panose="020B0A04020102020204" pitchFamily="34" charset="0"/>
      <p:bold r:id="rId18"/>
    </p:embeddedFont>
    <p:embeddedFont>
      <p:font typeface="Cabin" panose="020B0604020202020204" charset="0"/>
      <p:regular r:id="rId19"/>
    </p:embeddedFont>
    <p:embeddedFont>
      <p:font typeface="Unbounde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58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378148"/>
            <a:ext cx="7468553" cy="2816066"/>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Customer Segmentation Analysis using Power BI</a:t>
            </a:r>
            <a:endParaRPr lang="en-US" sz="4400" dirty="0"/>
          </a:p>
        </p:txBody>
      </p:sp>
      <p:sp>
        <p:nvSpPr>
          <p:cNvPr id="4" name="Text 1"/>
          <p:cNvSpPr/>
          <p:nvPr/>
        </p:nvSpPr>
        <p:spPr>
          <a:xfrm>
            <a:off x="6324124" y="4553188"/>
            <a:ext cx="7468553" cy="2298144"/>
          </a:xfrm>
          <a:prstGeom prst="rect">
            <a:avLst/>
          </a:prstGeom>
          <a:noFill/>
          <a:ln/>
        </p:spPr>
        <p:txBody>
          <a:bodyPr wrap="squar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This presentation explores the use of Power BI to analyze customer shopping trends and identify distinct customer segments based on purchasing behavior, demographics, and preferences. The goal of this analysis is to provide insights for businesses to tailor their marketing strategies, improve customer engagement, and optimize resource allocation.</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68298" y="804267"/>
            <a:ext cx="13229630" cy="561618"/>
          </a:xfrm>
          <a:prstGeom prst="rect">
            <a:avLst/>
          </a:prstGeom>
          <a:noFill/>
          <a:ln/>
        </p:spPr>
        <p:txBody>
          <a:bodyPr wrap="none" lIns="0" tIns="0" rIns="0" bIns="0" rtlCol="0" anchor="t"/>
          <a:lstStyle/>
          <a:p>
            <a:pPr marL="0" indent="0">
              <a:lnSpc>
                <a:spcPts val="4400"/>
              </a:lnSpc>
              <a:buNone/>
            </a:pPr>
            <a:r>
              <a:rPr lang="en-US" sz="3500" dirty="0">
                <a:solidFill>
                  <a:srgbClr val="FFFFFF"/>
                </a:solidFill>
                <a:latin typeface="Unbounded" pitchFamily="34" charset="0"/>
                <a:ea typeface="Unbounded" pitchFamily="34" charset="-122"/>
                <a:cs typeface="Unbounded" pitchFamily="34" charset="-120"/>
              </a:rPr>
              <a:t>Page 1: Customer Demographics and Preferences</a:t>
            </a:r>
            <a:endParaRPr lang="en-US" sz="3500" dirty="0"/>
          </a:p>
        </p:txBody>
      </p:sp>
      <p:sp>
        <p:nvSpPr>
          <p:cNvPr id="4" name="Text 1"/>
          <p:cNvSpPr/>
          <p:nvPr/>
        </p:nvSpPr>
        <p:spPr>
          <a:xfrm>
            <a:off x="668298" y="5559743"/>
            <a:ext cx="2246709" cy="280749"/>
          </a:xfrm>
          <a:prstGeom prst="rect">
            <a:avLst/>
          </a:prstGeom>
          <a:noFill/>
          <a:ln/>
        </p:spPr>
        <p:txBody>
          <a:bodyPr wrap="none" lIns="0" tIns="0" rIns="0" bIns="0" rtlCol="0" anchor="t"/>
          <a:lstStyle/>
          <a:p>
            <a:pPr marL="0" indent="0">
              <a:lnSpc>
                <a:spcPts val="2200"/>
              </a:lnSpc>
              <a:buNone/>
            </a:pPr>
            <a:r>
              <a:rPr lang="en-US" sz="1750" dirty="0">
                <a:solidFill>
                  <a:srgbClr val="FFFFFF"/>
                </a:solidFill>
                <a:latin typeface="Unbounded" pitchFamily="34" charset="0"/>
                <a:ea typeface="Unbounded" pitchFamily="34" charset="-122"/>
                <a:cs typeface="Unbounded" pitchFamily="34" charset="-120"/>
              </a:rPr>
              <a:t>Age Category</a:t>
            </a:r>
            <a:endParaRPr lang="en-US" sz="1750" dirty="0"/>
          </a:p>
        </p:txBody>
      </p:sp>
      <p:sp>
        <p:nvSpPr>
          <p:cNvPr id="5" name="Text 2"/>
          <p:cNvSpPr/>
          <p:nvPr/>
        </p:nvSpPr>
        <p:spPr>
          <a:xfrm>
            <a:off x="668298" y="6031349"/>
            <a:ext cx="4120277" cy="916543"/>
          </a:xfrm>
          <a:prstGeom prst="rect">
            <a:avLst/>
          </a:prstGeom>
          <a:noFill/>
          <a:ln/>
        </p:spPr>
        <p:txBody>
          <a:bodyPr wrap="squar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Customers aged 40-60 years make the most purchases, indicating a potential target segment for marketing efforts.</a:t>
            </a:r>
            <a:endParaRPr lang="en-US" sz="1500" dirty="0"/>
          </a:p>
        </p:txBody>
      </p:sp>
      <p:sp>
        <p:nvSpPr>
          <p:cNvPr id="6" name="Text 3"/>
          <p:cNvSpPr/>
          <p:nvPr/>
        </p:nvSpPr>
        <p:spPr>
          <a:xfrm>
            <a:off x="5261967" y="5559743"/>
            <a:ext cx="2619256" cy="280749"/>
          </a:xfrm>
          <a:prstGeom prst="rect">
            <a:avLst/>
          </a:prstGeom>
          <a:noFill/>
          <a:ln/>
        </p:spPr>
        <p:txBody>
          <a:bodyPr wrap="none" lIns="0" tIns="0" rIns="0" bIns="0" rtlCol="0" anchor="t"/>
          <a:lstStyle/>
          <a:p>
            <a:pPr marL="0" indent="0">
              <a:lnSpc>
                <a:spcPts val="2200"/>
              </a:lnSpc>
              <a:buNone/>
            </a:pPr>
            <a:r>
              <a:rPr lang="en-US" sz="1750" dirty="0">
                <a:solidFill>
                  <a:srgbClr val="FFFFFF"/>
                </a:solidFill>
                <a:latin typeface="Unbounded" pitchFamily="34" charset="0"/>
                <a:ea typeface="Unbounded" pitchFamily="34" charset="-122"/>
                <a:cs typeface="Unbounded" pitchFamily="34" charset="-120"/>
              </a:rPr>
              <a:t>Gender Distribution</a:t>
            </a:r>
            <a:endParaRPr lang="en-US" sz="1750" dirty="0"/>
          </a:p>
        </p:txBody>
      </p:sp>
      <p:sp>
        <p:nvSpPr>
          <p:cNvPr id="7" name="Text 4"/>
          <p:cNvSpPr/>
          <p:nvPr/>
        </p:nvSpPr>
        <p:spPr>
          <a:xfrm>
            <a:off x="5261967" y="6031349"/>
            <a:ext cx="4120277" cy="916543"/>
          </a:xfrm>
          <a:prstGeom prst="rect">
            <a:avLst/>
          </a:prstGeom>
          <a:noFill/>
          <a:ln/>
        </p:spPr>
        <p:txBody>
          <a:bodyPr wrap="squar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Male customers represent a larger proportion of the overall customer base, suggesting potential differences in purchase behavior between genders.</a:t>
            </a:r>
            <a:endParaRPr lang="en-US" sz="1500" dirty="0"/>
          </a:p>
        </p:txBody>
      </p:sp>
      <p:sp>
        <p:nvSpPr>
          <p:cNvPr id="8" name="Text 5"/>
          <p:cNvSpPr/>
          <p:nvPr/>
        </p:nvSpPr>
        <p:spPr>
          <a:xfrm>
            <a:off x="9855637" y="5559743"/>
            <a:ext cx="2691289" cy="280749"/>
          </a:xfrm>
          <a:prstGeom prst="rect">
            <a:avLst/>
          </a:prstGeom>
          <a:noFill/>
          <a:ln/>
        </p:spPr>
        <p:txBody>
          <a:bodyPr wrap="none" lIns="0" tIns="0" rIns="0" bIns="0" rtlCol="0" anchor="t"/>
          <a:lstStyle/>
          <a:p>
            <a:pPr marL="0" indent="0">
              <a:lnSpc>
                <a:spcPts val="2200"/>
              </a:lnSpc>
              <a:buNone/>
            </a:pPr>
            <a:r>
              <a:rPr lang="en-US" sz="1750" dirty="0">
                <a:solidFill>
                  <a:srgbClr val="FFFFFF"/>
                </a:solidFill>
                <a:latin typeface="Unbounded" pitchFamily="34" charset="0"/>
                <a:ea typeface="Unbounded" pitchFamily="34" charset="-122"/>
                <a:cs typeface="Unbounded" pitchFamily="34" charset="-120"/>
              </a:rPr>
              <a:t>Subscription Status</a:t>
            </a:r>
            <a:endParaRPr lang="en-US" sz="1750" dirty="0"/>
          </a:p>
        </p:txBody>
      </p:sp>
      <p:sp>
        <p:nvSpPr>
          <p:cNvPr id="9" name="Text 6"/>
          <p:cNvSpPr/>
          <p:nvPr/>
        </p:nvSpPr>
        <p:spPr>
          <a:xfrm>
            <a:off x="9855637" y="6031349"/>
            <a:ext cx="4120277" cy="1222058"/>
          </a:xfrm>
          <a:prstGeom prst="rect">
            <a:avLst/>
          </a:prstGeom>
          <a:noFill/>
          <a:ln/>
        </p:spPr>
        <p:txBody>
          <a:bodyPr wrap="square" lIns="0" tIns="0" rIns="0" bIns="0" rtlCol="0" anchor="t"/>
          <a:lstStyle/>
          <a:p>
            <a:pPr marL="0" indent="0">
              <a:lnSpc>
                <a:spcPts val="2400"/>
              </a:lnSpc>
              <a:buNone/>
            </a:pPr>
            <a:r>
              <a:rPr lang="en-US" sz="1500" dirty="0">
                <a:solidFill>
                  <a:srgbClr val="CAD6DE"/>
                </a:solidFill>
                <a:latin typeface="Cabin" pitchFamily="34" charset="0"/>
                <a:ea typeface="Cabin" pitchFamily="34" charset="-122"/>
                <a:cs typeface="Cabin" pitchFamily="34" charset="-120"/>
              </a:rPr>
              <a:t>Non-subscription customers dominate purchase amounts, especially in the 40-60 age group, highlighting the importance of this segment for generating revenue.</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EE5030-F412-EBA4-DD72-646D7CF34FA8}"/>
              </a:ext>
            </a:extLst>
          </p:cNvPr>
          <p:cNvPicPr>
            <a:picLocks noChangeAspect="1"/>
          </p:cNvPicPr>
          <p:nvPr/>
        </p:nvPicPr>
        <p:blipFill>
          <a:blip r:embed="rId2"/>
          <a:stretch>
            <a:fillRect/>
          </a:stretch>
        </p:blipFill>
        <p:spPr>
          <a:xfrm>
            <a:off x="1565462" y="724830"/>
            <a:ext cx="11750305" cy="657557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91479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10302" y="533400"/>
            <a:ext cx="7073741" cy="428744"/>
          </a:xfrm>
          <a:prstGeom prst="rect">
            <a:avLst/>
          </a:prstGeom>
          <a:noFill/>
          <a:ln/>
        </p:spPr>
        <p:txBody>
          <a:bodyPr wrap="none" lIns="0" tIns="0" rIns="0" bIns="0" rtlCol="0" anchor="t"/>
          <a:lstStyle/>
          <a:p>
            <a:pPr marL="0" indent="0">
              <a:lnSpc>
                <a:spcPts val="3350"/>
              </a:lnSpc>
              <a:buNone/>
            </a:pPr>
            <a:r>
              <a:rPr lang="en-US" sz="2700" dirty="0">
                <a:solidFill>
                  <a:srgbClr val="FFFFFF"/>
                </a:solidFill>
                <a:latin typeface="Unbounded" pitchFamily="34" charset="0"/>
                <a:ea typeface="Unbounded" pitchFamily="34" charset="-122"/>
                <a:cs typeface="Unbounded" pitchFamily="34" charset="-120"/>
              </a:rPr>
              <a:t>Page 2: Sales and Seasonal Trends</a:t>
            </a:r>
            <a:endParaRPr lang="en-US" sz="2700" dirty="0"/>
          </a:p>
        </p:txBody>
      </p:sp>
      <p:pic>
        <p:nvPicPr>
          <p:cNvPr id="4" name="Image 1" descr="preencoded.png"/>
          <p:cNvPicPr>
            <a:picLocks noChangeAspect="1"/>
          </p:cNvPicPr>
          <p:nvPr/>
        </p:nvPicPr>
        <p:blipFill>
          <a:blip r:embed="rId3"/>
          <a:stretch>
            <a:fillRect/>
          </a:stretch>
        </p:blipFill>
        <p:spPr>
          <a:xfrm>
            <a:off x="3070622" y="4280178"/>
            <a:ext cx="1684139" cy="826651"/>
          </a:xfrm>
          <a:prstGeom prst="rect">
            <a:avLst/>
          </a:prstGeom>
        </p:spPr>
      </p:pic>
      <p:sp>
        <p:nvSpPr>
          <p:cNvPr id="5" name="Text 1"/>
          <p:cNvSpPr/>
          <p:nvPr/>
        </p:nvSpPr>
        <p:spPr>
          <a:xfrm>
            <a:off x="3869650" y="4649748"/>
            <a:ext cx="85844" cy="291584"/>
          </a:xfrm>
          <a:prstGeom prst="rect">
            <a:avLst/>
          </a:prstGeom>
          <a:noFill/>
          <a:ln/>
        </p:spPr>
        <p:txBody>
          <a:bodyPr wrap="none" lIns="0" tIns="0" rIns="0" bIns="0" rtlCol="0" anchor="t"/>
          <a:lstStyle/>
          <a:p>
            <a:pPr marL="0" indent="0" algn="ctr">
              <a:lnSpc>
                <a:spcPts val="2250"/>
              </a:lnSpc>
              <a:buNone/>
            </a:pPr>
            <a:r>
              <a:rPr lang="en-US" sz="1400" dirty="0">
                <a:solidFill>
                  <a:srgbClr val="CAD6DE"/>
                </a:solidFill>
                <a:latin typeface="Unbounded" pitchFamily="34" charset="0"/>
                <a:ea typeface="Unbounded" pitchFamily="34" charset="-122"/>
                <a:cs typeface="Unbounded" pitchFamily="34" charset="-120"/>
              </a:rPr>
              <a:t>1</a:t>
            </a:r>
            <a:endParaRPr lang="en-US" sz="1400" dirty="0"/>
          </a:p>
        </p:txBody>
      </p:sp>
      <p:sp>
        <p:nvSpPr>
          <p:cNvPr id="6" name="Text 2"/>
          <p:cNvSpPr/>
          <p:nvPr/>
        </p:nvSpPr>
        <p:spPr>
          <a:xfrm>
            <a:off x="4900493" y="4425910"/>
            <a:ext cx="1715333" cy="214432"/>
          </a:xfrm>
          <a:prstGeom prst="rect">
            <a:avLst/>
          </a:prstGeom>
          <a:noFill/>
          <a:ln/>
        </p:spPr>
        <p:txBody>
          <a:bodyPr wrap="none" lIns="0" tIns="0" rIns="0" bIns="0" rtlCol="0" anchor="t"/>
          <a:lstStyle/>
          <a:p>
            <a:pPr marL="0" indent="0" algn="l">
              <a:lnSpc>
                <a:spcPts val="1650"/>
              </a:lnSpc>
              <a:buNone/>
            </a:pPr>
            <a:r>
              <a:rPr lang="en-US" sz="1350" dirty="0">
                <a:solidFill>
                  <a:srgbClr val="CAD6DE"/>
                </a:solidFill>
                <a:latin typeface="Unbounded" pitchFamily="34" charset="0"/>
                <a:ea typeface="Unbounded" pitchFamily="34" charset="-122"/>
                <a:cs typeface="Unbounded" pitchFamily="34" charset="-120"/>
              </a:rPr>
              <a:t>Clothing</a:t>
            </a:r>
            <a:endParaRPr lang="en-US" sz="1350" dirty="0"/>
          </a:p>
        </p:txBody>
      </p:sp>
      <p:sp>
        <p:nvSpPr>
          <p:cNvPr id="7" name="Text 3"/>
          <p:cNvSpPr/>
          <p:nvPr/>
        </p:nvSpPr>
        <p:spPr>
          <a:xfrm>
            <a:off x="4900493" y="4727734"/>
            <a:ext cx="3669744" cy="233363"/>
          </a:xfrm>
          <a:prstGeom prst="rect">
            <a:avLst/>
          </a:prstGeom>
          <a:noFill/>
          <a:ln/>
        </p:spPr>
        <p:txBody>
          <a:bodyPr wrap="none" lIns="0" tIns="0" rIns="0" bIns="0" rtlCol="0" anchor="t"/>
          <a:lstStyle/>
          <a:p>
            <a:pPr marL="0" indent="0" algn="l">
              <a:lnSpc>
                <a:spcPts val="1800"/>
              </a:lnSpc>
              <a:buNone/>
            </a:pPr>
            <a:r>
              <a:rPr lang="en-US" sz="1100" dirty="0">
                <a:solidFill>
                  <a:srgbClr val="CAD6DE"/>
                </a:solidFill>
                <a:latin typeface="Cabin" pitchFamily="34" charset="0"/>
                <a:ea typeface="Cabin" pitchFamily="34" charset="-122"/>
                <a:cs typeface="Cabin" pitchFamily="34" charset="-120"/>
              </a:rPr>
              <a:t>Highest sales volume across all seasons, especially in Spring.</a:t>
            </a:r>
            <a:endParaRPr lang="en-US" sz="1100" dirty="0"/>
          </a:p>
        </p:txBody>
      </p:sp>
      <p:sp>
        <p:nvSpPr>
          <p:cNvPr id="8" name="Shape 4"/>
          <p:cNvSpPr/>
          <p:nvPr/>
        </p:nvSpPr>
        <p:spPr>
          <a:xfrm>
            <a:off x="4791194" y="5121235"/>
            <a:ext cx="9292471" cy="7620"/>
          </a:xfrm>
          <a:prstGeom prst="roundRect">
            <a:avLst>
              <a:gd name="adj" fmla="val 287020"/>
            </a:avLst>
          </a:prstGeom>
          <a:solidFill>
            <a:srgbClr val="49606E"/>
          </a:solidFill>
          <a:ln/>
        </p:spPr>
      </p:sp>
      <p:pic>
        <p:nvPicPr>
          <p:cNvPr id="9" name="Image 2" descr="preencoded.png"/>
          <p:cNvPicPr>
            <a:picLocks noChangeAspect="1"/>
          </p:cNvPicPr>
          <p:nvPr/>
        </p:nvPicPr>
        <p:blipFill>
          <a:blip r:embed="rId4"/>
          <a:stretch>
            <a:fillRect/>
          </a:stretch>
        </p:blipFill>
        <p:spPr>
          <a:xfrm>
            <a:off x="2228493" y="5143262"/>
            <a:ext cx="3368397" cy="826651"/>
          </a:xfrm>
          <a:prstGeom prst="rect">
            <a:avLst/>
          </a:prstGeom>
        </p:spPr>
      </p:pic>
      <p:sp>
        <p:nvSpPr>
          <p:cNvPr id="10" name="Text 5"/>
          <p:cNvSpPr/>
          <p:nvPr/>
        </p:nvSpPr>
        <p:spPr>
          <a:xfrm>
            <a:off x="3840718" y="5410795"/>
            <a:ext cx="143828" cy="291584"/>
          </a:xfrm>
          <a:prstGeom prst="rect">
            <a:avLst/>
          </a:prstGeom>
          <a:noFill/>
          <a:ln/>
        </p:spPr>
        <p:txBody>
          <a:bodyPr wrap="none" lIns="0" tIns="0" rIns="0" bIns="0" rtlCol="0" anchor="t"/>
          <a:lstStyle/>
          <a:p>
            <a:pPr marL="0" indent="0" algn="ctr">
              <a:lnSpc>
                <a:spcPts val="2250"/>
              </a:lnSpc>
              <a:buNone/>
            </a:pPr>
            <a:r>
              <a:rPr lang="en-US" sz="1400" dirty="0">
                <a:solidFill>
                  <a:srgbClr val="CAD6DE"/>
                </a:solidFill>
                <a:latin typeface="Unbounded" pitchFamily="34" charset="0"/>
                <a:ea typeface="Unbounded" pitchFamily="34" charset="-122"/>
                <a:cs typeface="Unbounded" pitchFamily="34" charset="-120"/>
              </a:rPr>
              <a:t>2</a:t>
            </a:r>
            <a:endParaRPr lang="en-US" sz="1400" dirty="0"/>
          </a:p>
        </p:txBody>
      </p:sp>
      <p:sp>
        <p:nvSpPr>
          <p:cNvPr id="11" name="Text 6"/>
          <p:cNvSpPr/>
          <p:nvPr/>
        </p:nvSpPr>
        <p:spPr>
          <a:xfrm>
            <a:off x="5742623" y="5288994"/>
            <a:ext cx="1715333" cy="214432"/>
          </a:xfrm>
          <a:prstGeom prst="rect">
            <a:avLst/>
          </a:prstGeom>
          <a:noFill/>
          <a:ln/>
        </p:spPr>
        <p:txBody>
          <a:bodyPr wrap="none" lIns="0" tIns="0" rIns="0" bIns="0" rtlCol="0" anchor="t"/>
          <a:lstStyle/>
          <a:p>
            <a:pPr marL="0" indent="0" algn="l">
              <a:lnSpc>
                <a:spcPts val="1650"/>
              </a:lnSpc>
              <a:buNone/>
            </a:pPr>
            <a:r>
              <a:rPr lang="en-US" sz="1350" dirty="0">
                <a:solidFill>
                  <a:srgbClr val="CAD6DE"/>
                </a:solidFill>
                <a:latin typeface="Unbounded" pitchFamily="34" charset="0"/>
                <a:ea typeface="Unbounded" pitchFamily="34" charset="-122"/>
                <a:cs typeface="Unbounded" pitchFamily="34" charset="-120"/>
              </a:rPr>
              <a:t>Accessories</a:t>
            </a:r>
            <a:endParaRPr lang="en-US" sz="1350" dirty="0"/>
          </a:p>
        </p:txBody>
      </p:sp>
      <p:sp>
        <p:nvSpPr>
          <p:cNvPr id="12" name="Text 7"/>
          <p:cNvSpPr/>
          <p:nvPr/>
        </p:nvSpPr>
        <p:spPr>
          <a:xfrm>
            <a:off x="5742623" y="5590818"/>
            <a:ext cx="4518660" cy="233363"/>
          </a:xfrm>
          <a:prstGeom prst="rect">
            <a:avLst/>
          </a:prstGeom>
          <a:noFill/>
          <a:ln/>
        </p:spPr>
        <p:txBody>
          <a:bodyPr wrap="none" lIns="0" tIns="0" rIns="0" bIns="0" rtlCol="0" anchor="t"/>
          <a:lstStyle/>
          <a:p>
            <a:pPr marL="0" indent="0" algn="l">
              <a:lnSpc>
                <a:spcPts val="1800"/>
              </a:lnSpc>
              <a:buNone/>
            </a:pPr>
            <a:r>
              <a:rPr lang="en-US" sz="1100" dirty="0">
                <a:solidFill>
                  <a:srgbClr val="CAD6DE"/>
                </a:solidFill>
                <a:latin typeface="Cabin" pitchFamily="34" charset="0"/>
                <a:ea typeface="Cabin" pitchFamily="34" charset="-122"/>
                <a:cs typeface="Cabin" pitchFamily="34" charset="-120"/>
              </a:rPr>
              <a:t>Strong sales in Fall, suggesting potential seasonal marketing opportunities.</a:t>
            </a:r>
            <a:endParaRPr lang="en-US" sz="1100" dirty="0"/>
          </a:p>
        </p:txBody>
      </p:sp>
      <p:sp>
        <p:nvSpPr>
          <p:cNvPr id="13" name="Shape 8"/>
          <p:cNvSpPr/>
          <p:nvPr/>
        </p:nvSpPr>
        <p:spPr>
          <a:xfrm>
            <a:off x="5633323" y="5984319"/>
            <a:ext cx="8450342" cy="7620"/>
          </a:xfrm>
          <a:prstGeom prst="roundRect">
            <a:avLst>
              <a:gd name="adj" fmla="val 287020"/>
            </a:avLst>
          </a:prstGeom>
          <a:solidFill>
            <a:srgbClr val="49606E"/>
          </a:solidFill>
          <a:ln/>
        </p:spPr>
      </p:sp>
      <p:pic>
        <p:nvPicPr>
          <p:cNvPr id="14" name="Image 3" descr="preencoded.png"/>
          <p:cNvPicPr>
            <a:picLocks noChangeAspect="1"/>
          </p:cNvPicPr>
          <p:nvPr/>
        </p:nvPicPr>
        <p:blipFill>
          <a:blip r:embed="rId5"/>
          <a:stretch>
            <a:fillRect/>
          </a:stretch>
        </p:blipFill>
        <p:spPr>
          <a:xfrm>
            <a:off x="1386364" y="6006346"/>
            <a:ext cx="5052536" cy="826651"/>
          </a:xfrm>
          <a:prstGeom prst="rect">
            <a:avLst/>
          </a:prstGeom>
        </p:spPr>
      </p:pic>
      <p:sp>
        <p:nvSpPr>
          <p:cNvPr id="15" name="Text 9"/>
          <p:cNvSpPr/>
          <p:nvPr/>
        </p:nvSpPr>
        <p:spPr>
          <a:xfrm>
            <a:off x="3839289" y="6273879"/>
            <a:ext cx="146566" cy="291584"/>
          </a:xfrm>
          <a:prstGeom prst="rect">
            <a:avLst/>
          </a:prstGeom>
          <a:noFill/>
          <a:ln/>
        </p:spPr>
        <p:txBody>
          <a:bodyPr wrap="none" lIns="0" tIns="0" rIns="0" bIns="0" rtlCol="0" anchor="t"/>
          <a:lstStyle/>
          <a:p>
            <a:pPr marL="0" indent="0" algn="ctr">
              <a:lnSpc>
                <a:spcPts val="2250"/>
              </a:lnSpc>
              <a:buNone/>
            </a:pPr>
            <a:r>
              <a:rPr lang="en-US" sz="1400" dirty="0">
                <a:solidFill>
                  <a:srgbClr val="CAD6DE"/>
                </a:solidFill>
                <a:latin typeface="Unbounded" pitchFamily="34" charset="0"/>
                <a:ea typeface="Unbounded" pitchFamily="34" charset="-122"/>
                <a:cs typeface="Unbounded" pitchFamily="34" charset="-120"/>
              </a:rPr>
              <a:t>3</a:t>
            </a:r>
            <a:endParaRPr lang="en-US" sz="1400" dirty="0"/>
          </a:p>
        </p:txBody>
      </p:sp>
      <p:sp>
        <p:nvSpPr>
          <p:cNvPr id="16" name="Text 10"/>
          <p:cNvSpPr/>
          <p:nvPr/>
        </p:nvSpPr>
        <p:spPr>
          <a:xfrm>
            <a:off x="6584632" y="6152078"/>
            <a:ext cx="1715333" cy="214432"/>
          </a:xfrm>
          <a:prstGeom prst="rect">
            <a:avLst/>
          </a:prstGeom>
          <a:noFill/>
          <a:ln/>
        </p:spPr>
        <p:txBody>
          <a:bodyPr wrap="none" lIns="0" tIns="0" rIns="0" bIns="0" rtlCol="0" anchor="t"/>
          <a:lstStyle/>
          <a:p>
            <a:pPr marL="0" indent="0" algn="l">
              <a:lnSpc>
                <a:spcPts val="1650"/>
              </a:lnSpc>
              <a:buNone/>
            </a:pPr>
            <a:r>
              <a:rPr lang="en-US" sz="1350" dirty="0">
                <a:solidFill>
                  <a:srgbClr val="CAD6DE"/>
                </a:solidFill>
                <a:latin typeface="Unbounded" pitchFamily="34" charset="0"/>
                <a:ea typeface="Unbounded" pitchFamily="34" charset="-122"/>
                <a:cs typeface="Unbounded" pitchFamily="34" charset="-120"/>
              </a:rPr>
              <a:t>Footwear</a:t>
            </a:r>
            <a:endParaRPr lang="en-US" sz="1350" dirty="0"/>
          </a:p>
        </p:txBody>
      </p:sp>
      <p:sp>
        <p:nvSpPr>
          <p:cNvPr id="17" name="Text 11"/>
          <p:cNvSpPr/>
          <p:nvPr/>
        </p:nvSpPr>
        <p:spPr>
          <a:xfrm>
            <a:off x="6584632" y="6453902"/>
            <a:ext cx="4348758" cy="233363"/>
          </a:xfrm>
          <a:prstGeom prst="rect">
            <a:avLst/>
          </a:prstGeom>
          <a:noFill/>
          <a:ln/>
        </p:spPr>
        <p:txBody>
          <a:bodyPr wrap="none" lIns="0" tIns="0" rIns="0" bIns="0" rtlCol="0" anchor="t"/>
          <a:lstStyle/>
          <a:p>
            <a:pPr marL="0" indent="0" algn="l">
              <a:lnSpc>
                <a:spcPts val="1800"/>
              </a:lnSpc>
              <a:buNone/>
            </a:pPr>
            <a:r>
              <a:rPr lang="en-US" sz="1100" dirty="0">
                <a:solidFill>
                  <a:srgbClr val="CAD6DE"/>
                </a:solidFill>
                <a:latin typeface="Cabin" pitchFamily="34" charset="0"/>
                <a:ea typeface="Cabin" pitchFamily="34" charset="-122"/>
                <a:cs typeface="Cabin" pitchFamily="34" charset="-120"/>
              </a:rPr>
              <a:t>Peak sales in Spring, indicating a seasonal trend for footwear purchases.</a:t>
            </a:r>
            <a:endParaRPr lang="en-US" sz="1100" dirty="0"/>
          </a:p>
        </p:txBody>
      </p:sp>
      <p:sp>
        <p:nvSpPr>
          <p:cNvPr id="18" name="Shape 12"/>
          <p:cNvSpPr/>
          <p:nvPr/>
        </p:nvSpPr>
        <p:spPr>
          <a:xfrm>
            <a:off x="6475333" y="6847403"/>
            <a:ext cx="7608332" cy="7620"/>
          </a:xfrm>
          <a:prstGeom prst="roundRect">
            <a:avLst>
              <a:gd name="adj" fmla="val 287020"/>
            </a:avLst>
          </a:prstGeom>
          <a:solidFill>
            <a:srgbClr val="49606E"/>
          </a:solidFill>
          <a:ln/>
        </p:spPr>
      </p:sp>
      <p:pic>
        <p:nvPicPr>
          <p:cNvPr id="19" name="Image 4" descr="preencoded.png"/>
          <p:cNvPicPr>
            <a:picLocks noChangeAspect="1"/>
          </p:cNvPicPr>
          <p:nvPr/>
        </p:nvPicPr>
        <p:blipFill>
          <a:blip r:embed="rId6"/>
          <a:stretch>
            <a:fillRect/>
          </a:stretch>
        </p:blipFill>
        <p:spPr>
          <a:xfrm>
            <a:off x="544235" y="6869430"/>
            <a:ext cx="6736794" cy="826651"/>
          </a:xfrm>
          <a:prstGeom prst="rect">
            <a:avLst/>
          </a:prstGeom>
        </p:spPr>
      </p:pic>
      <p:sp>
        <p:nvSpPr>
          <p:cNvPr id="20" name="Text 13"/>
          <p:cNvSpPr/>
          <p:nvPr/>
        </p:nvSpPr>
        <p:spPr>
          <a:xfrm>
            <a:off x="3839408" y="7136963"/>
            <a:ext cx="146328" cy="291584"/>
          </a:xfrm>
          <a:prstGeom prst="rect">
            <a:avLst/>
          </a:prstGeom>
          <a:noFill/>
          <a:ln/>
        </p:spPr>
        <p:txBody>
          <a:bodyPr wrap="none" lIns="0" tIns="0" rIns="0" bIns="0" rtlCol="0" anchor="t"/>
          <a:lstStyle/>
          <a:p>
            <a:pPr marL="0" indent="0" algn="ctr">
              <a:lnSpc>
                <a:spcPts val="2250"/>
              </a:lnSpc>
              <a:buNone/>
            </a:pPr>
            <a:r>
              <a:rPr lang="en-US" sz="1400" dirty="0">
                <a:solidFill>
                  <a:srgbClr val="CAD6DE"/>
                </a:solidFill>
                <a:latin typeface="Unbounded" pitchFamily="34" charset="0"/>
                <a:ea typeface="Unbounded" pitchFamily="34" charset="-122"/>
                <a:cs typeface="Unbounded" pitchFamily="34" charset="-120"/>
              </a:rPr>
              <a:t>4</a:t>
            </a:r>
            <a:endParaRPr lang="en-US" sz="1400" dirty="0"/>
          </a:p>
        </p:txBody>
      </p:sp>
      <p:sp>
        <p:nvSpPr>
          <p:cNvPr id="21" name="Text 14"/>
          <p:cNvSpPr/>
          <p:nvPr/>
        </p:nvSpPr>
        <p:spPr>
          <a:xfrm>
            <a:off x="7426762" y="7015163"/>
            <a:ext cx="1715333" cy="214432"/>
          </a:xfrm>
          <a:prstGeom prst="rect">
            <a:avLst/>
          </a:prstGeom>
          <a:noFill/>
          <a:ln/>
        </p:spPr>
        <p:txBody>
          <a:bodyPr wrap="none" lIns="0" tIns="0" rIns="0" bIns="0" rtlCol="0" anchor="t"/>
          <a:lstStyle/>
          <a:p>
            <a:pPr marL="0" indent="0" algn="l">
              <a:lnSpc>
                <a:spcPts val="1650"/>
              </a:lnSpc>
              <a:buNone/>
            </a:pPr>
            <a:r>
              <a:rPr lang="en-US" sz="1350" dirty="0">
                <a:solidFill>
                  <a:srgbClr val="CAD6DE"/>
                </a:solidFill>
                <a:latin typeface="Unbounded" pitchFamily="34" charset="0"/>
                <a:ea typeface="Unbounded" pitchFamily="34" charset="-122"/>
                <a:cs typeface="Unbounded" pitchFamily="34" charset="-120"/>
              </a:rPr>
              <a:t>Outerwear</a:t>
            </a:r>
            <a:endParaRPr lang="en-US" sz="1350" dirty="0"/>
          </a:p>
        </p:txBody>
      </p:sp>
      <p:sp>
        <p:nvSpPr>
          <p:cNvPr id="22" name="Text 15"/>
          <p:cNvSpPr/>
          <p:nvPr/>
        </p:nvSpPr>
        <p:spPr>
          <a:xfrm>
            <a:off x="7426762" y="7316986"/>
            <a:ext cx="4432102" cy="233363"/>
          </a:xfrm>
          <a:prstGeom prst="rect">
            <a:avLst/>
          </a:prstGeom>
          <a:noFill/>
          <a:ln/>
        </p:spPr>
        <p:txBody>
          <a:bodyPr wrap="none" lIns="0" tIns="0" rIns="0" bIns="0" rtlCol="0" anchor="t"/>
          <a:lstStyle/>
          <a:p>
            <a:pPr marL="0" indent="0" algn="l">
              <a:lnSpc>
                <a:spcPts val="1800"/>
              </a:lnSpc>
              <a:buNone/>
            </a:pPr>
            <a:r>
              <a:rPr lang="en-US" sz="1100" dirty="0">
                <a:solidFill>
                  <a:srgbClr val="CAD6DE"/>
                </a:solidFill>
                <a:latin typeface="Cabin" pitchFamily="34" charset="0"/>
                <a:ea typeface="Cabin" pitchFamily="34" charset="-122"/>
                <a:cs typeface="Cabin" pitchFamily="34" charset="-120"/>
              </a:rPr>
              <a:t>Elevated sales in Fall, aligned with seasonal demand for outerwear items.</a:t>
            </a:r>
            <a:endParaRPr lang="en-US" sz="1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1ACA61-813D-7F3B-282C-2857339603A1}"/>
              </a:ext>
            </a:extLst>
          </p:cNvPr>
          <p:cNvPicPr>
            <a:picLocks noChangeAspect="1"/>
          </p:cNvPicPr>
          <p:nvPr/>
        </p:nvPicPr>
        <p:blipFill>
          <a:blip r:embed="rId2"/>
          <a:stretch>
            <a:fillRect/>
          </a:stretch>
        </p:blipFill>
        <p:spPr>
          <a:xfrm>
            <a:off x="1834944" y="1040719"/>
            <a:ext cx="10960511" cy="614816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77829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62238" y="1093113"/>
            <a:ext cx="11850410" cy="640556"/>
          </a:xfrm>
          <a:prstGeom prst="rect">
            <a:avLst/>
          </a:prstGeom>
          <a:noFill/>
          <a:ln/>
        </p:spPr>
        <p:txBody>
          <a:bodyPr wrap="none" lIns="0" tIns="0" rIns="0" bIns="0" rtlCol="0" anchor="t"/>
          <a:lstStyle/>
          <a:p>
            <a:pPr marL="0" indent="0">
              <a:lnSpc>
                <a:spcPts val="5000"/>
              </a:lnSpc>
              <a:buNone/>
            </a:pPr>
            <a:r>
              <a:rPr lang="en-US" sz="4000" dirty="0">
                <a:solidFill>
                  <a:srgbClr val="FFFFFF"/>
                </a:solidFill>
                <a:latin typeface="Unbounded" pitchFamily="34" charset="0"/>
                <a:ea typeface="Unbounded" pitchFamily="34" charset="-122"/>
                <a:cs typeface="Unbounded" pitchFamily="34" charset="-120"/>
              </a:rPr>
              <a:t>Page 3: Shipping and Payment Insights</a:t>
            </a:r>
            <a:endParaRPr lang="en-US" sz="4000" dirty="0"/>
          </a:p>
        </p:txBody>
      </p:sp>
      <p:sp>
        <p:nvSpPr>
          <p:cNvPr id="3" name="Shape 1"/>
          <p:cNvSpPr/>
          <p:nvPr/>
        </p:nvSpPr>
        <p:spPr>
          <a:xfrm>
            <a:off x="762238" y="2169200"/>
            <a:ext cx="2184202" cy="1583174"/>
          </a:xfrm>
          <a:prstGeom prst="roundRect">
            <a:avLst>
              <a:gd name="adj" fmla="val 2064"/>
            </a:avLst>
          </a:prstGeom>
          <a:solidFill>
            <a:srgbClr val="304755"/>
          </a:solidFill>
          <a:ln/>
        </p:spPr>
      </p:sp>
      <p:sp>
        <p:nvSpPr>
          <p:cNvPr id="4" name="Text 2"/>
          <p:cNvSpPr/>
          <p:nvPr/>
        </p:nvSpPr>
        <p:spPr>
          <a:xfrm>
            <a:off x="980003" y="2742962"/>
            <a:ext cx="128230" cy="435650"/>
          </a:xfrm>
          <a:prstGeom prst="rect">
            <a:avLst/>
          </a:prstGeom>
          <a:noFill/>
          <a:ln/>
        </p:spPr>
        <p:txBody>
          <a:bodyPr wrap="none" lIns="0" tIns="0" rIns="0" bIns="0" rtlCol="0" anchor="t"/>
          <a:lstStyle/>
          <a:p>
            <a:pPr marL="0" indent="0" algn="ctr">
              <a:lnSpc>
                <a:spcPts val="3400"/>
              </a:lnSpc>
              <a:buNone/>
            </a:pPr>
            <a:r>
              <a:rPr lang="en-US" sz="2100" dirty="0">
                <a:solidFill>
                  <a:srgbClr val="CAD6DE"/>
                </a:solidFill>
                <a:latin typeface="Unbounded" pitchFamily="34" charset="0"/>
                <a:ea typeface="Unbounded" pitchFamily="34" charset="-122"/>
                <a:cs typeface="Unbounded" pitchFamily="34" charset="-120"/>
              </a:rPr>
              <a:t>1</a:t>
            </a:r>
            <a:endParaRPr lang="en-US" sz="2100" dirty="0"/>
          </a:p>
        </p:txBody>
      </p:sp>
      <p:sp>
        <p:nvSpPr>
          <p:cNvPr id="5" name="Text 3"/>
          <p:cNvSpPr/>
          <p:nvPr/>
        </p:nvSpPr>
        <p:spPr>
          <a:xfrm>
            <a:off x="3164205" y="2386965"/>
            <a:ext cx="2562344" cy="320278"/>
          </a:xfrm>
          <a:prstGeom prst="rect">
            <a:avLst/>
          </a:prstGeom>
          <a:noFill/>
          <a:ln/>
        </p:spPr>
        <p:txBody>
          <a:bodyPr wrap="none" lIns="0" tIns="0" rIns="0" bIns="0" rtlCol="0" anchor="t"/>
          <a:lstStyle/>
          <a:p>
            <a:pPr marL="0" indent="0" algn="l">
              <a:lnSpc>
                <a:spcPts val="2500"/>
              </a:lnSpc>
              <a:buNone/>
            </a:pPr>
            <a:r>
              <a:rPr lang="en-US" sz="2000" dirty="0">
                <a:solidFill>
                  <a:srgbClr val="CAD6DE"/>
                </a:solidFill>
                <a:latin typeface="Unbounded" pitchFamily="34" charset="0"/>
                <a:ea typeface="Unbounded" pitchFamily="34" charset="-122"/>
                <a:cs typeface="Unbounded" pitchFamily="34" charset="-120"/>
              </a:rPr>
              <a:t>Free Shipping</a:t>
            </a:r>
            <a:endParaRPr lang="en-US" sz="2000" dirty="0"/>
          </a:p>
        </p:txBody>
      </p:sp>
      <p:sp>
        <p:nvSpPr>
          <p:cNvPr id="6" name="Text 4"/>
          <p:cNvSpPr/>
          <p:nvPr/>
        </p:nvSpPr>
        <p:spPr>
          <a:xfrm>
            <a:off x="3164205" y="2837855"/>
            <a:ext cx="10486192" cy="696754"/>
          </a:xfrm>
          <a:prstGeom prst="rect">
            <a:avLst/>
          </a:prstGeom>
          <a:noFill/>
          <a:ln/>
        </p:spPr>
        <p:txBody>
          <a:bodyPr wrap="square" lIns="0" tIns="0" rIns="0" bIns="0" rtlCol="0" anchor="t"/>
          <a:lstStyle/>
          <a:p>
            <a:pPr marL="0" indent="0" algn="l">
              <a:lnSpc>
                <a:spcPts val="2700"/>
              </a:lnSpc>
              <a:buNone/>
            </a:pPr>
            <a:r>
              <a:rPr lang="en-US" sz="1700" dirty="0">
                <a:solidFill>
                  <a:srgbClr val="CAD6DE"/>
                </a:solidFill>
                <a:latin typeface="Cabin" pitchFamily="34" charset="0"/>
                <a:ea typeface="Cabin" pitchFamily="34" charset="-122"/>
                <a:cs typeface="Cabin" pitchFamily="34" charset="-120"/>
              </a:rPr>
              <a:t>Dominates shipping preferences, suggesting a potential strategy to offer free shipping promotions for customer retention.</a:t>
            </a:r>
            <a:endParaRPr lang="en-US" sz="1700" dirty="0"/>
          </a:p>
        </p:txBody>
      </p:sp>
      <p:sp>
        <p:nvSpPr>
          <p:cNvPr id="7" name="Shape 5"/>
          <p:cNvSpPr/>
          <p:nvPr/>
        </p:nvSpPr>
        <p:spPr>
          <a:xfrm>
            <a:off x="3055263" y="3737134"/>
            <a:ext cx="10704076" cy="15240"/>
          </a:xfrm>
          <a:prstGeom prst="roundRect">
            <a:avLst>
              <a:gd name="adj" fmla="val 214372"/>
            </a:avLst>
          </a:prstGeom>
          <a:solidFill>
            <a:srgbClr val="49606E"/>
          </a:solidFill>
          <a:ln/>
        </p:spPr>
      </p:sp>
      <p:sp>
        <p:nvSpPr>
          <p:cNvPr id="8" name="Shape 6"/>
          <p:cNvSpPr/>
          <p:nvPr/>
        </p:nvSpPr>
        <p:spPr>
          <a:xfrm>
            <a:off x="762238" y="3861197"/>
            <a:ext cx="4368522" cy="1583174"/>
          </a:xfrm>
          <a:prstGeom prst="roundRect">
            <a:avLst>
              <a:gd name="adj" fmla="val 2064"/>
            </a:avLst>
          </a:prstGeom>
          <a:solidFill>
            <a:srgbClr val="304755"/>
          </a:solidFill>
          <a:ln/>
        </p:spPr>
      </p:sp>
      <p:sp>
        <p:nvSpPr>
          <p:cNvPr id="9" name="Text 7"/>
          <p:cNvSpPr/>
          <p:nvPr/>
        </p:nvSpPr>
        <p:spPr>
          <a:xfrm>
            <a:off x="980003" y="4434959"/>
            <a:ext cx="214789" cy="435650"/>
          </a:xfrm>
          <a:prstGeom prst="rect">
            <a:avLst/>
          </a:prstGeom>
          <a:noFill/>
          <a:ln/>
        </p:spPr>
        <p:txBody>
          <a:bodyPr wrap="none" lIns="0" tIns="0" rIns="0" bIns="0" rtlCol="0" anchor="t"/>
          <a:lstStyle/>
          <a:p>
            <a:pPr marL="0" indent="0" algn="ctr">
              <a:lnSpc>
                <a:spcPts val="3400"/>
              </a:lnSpc>
              <a:buNone/>
            </a:pPr>
            <a:r>
              <a:rPr lang="en-US" sz="2100" dirty="0">
                <a:solidFill>
                  <a:srgbClr val="CAD6DE"/>
                </a:solidFill>
                <a:latin typeface="Unbounded" pitchFamily="34" charset="0"/>
                <a:ea typeface="Unbounded" pitchFamily="34" charset="-122"/>
                <a:cs typeface="Unbounded" pitchFamily="34" charset="-120"/>
              </a:rPr>
              <a:t>2</a:t>
            </a:r>
            <a:endParaRPr lang="en-US" sz="2100" dirty="0"/>
          </a:p>
        </p:txBody>
      </p:sp>
      <p:sp>
        <p:nvSpPr>
          <p:cNvPr id="10" name="Text 8"/>
          <p:cNvSpPr/>
          <p:nvPr/>
        </p:nvSpPr>
        <p:spPr>
          <a:xfrm>
            <a:off x="5348526" y="4078962"/>
            <a:ext cx="2562344" cy="320278"/>
          </a:xfrm>
          <a:prstGeom prst="rect">
            <a:avLst/>
          </a:prstGeom>
          <a:noFill/>
          <a:ln/>
        </p:spPr>
        <p:txBody>
          <a:bodyPr wrap="none" lIns="0" tIns="0" rIns="0" bIns="0" rtlCol="0" anchor="t"/>
          <a:lstStyle/>
          <a:p>
            <a:pPr marL="0" indent="0" algn="l">
              <a:lnSpc>
                <a:spcPts val="2500"/>
              </a:lnSpc>
              <a:buNone/>
            </a:pPr>
            <a:r>
              <a:rPr lang="en-US" sz="2000" dirty="0">
                <a:solidFill>
                  <a:srgbClr val="CAD6DE"/>
                </a:solidFill>
                <a:latin typeface="Unbounded" pitchFamily="34" charset="0"/>
                <a:ea typeface="Unbounded" pitchFamily="34" charset="-122"/>
                <a:cs typeface="Unbounded" pitchFamily="34" charset="-120"/>
              </a:rPr>
              <a:t>Credit Card</a:t>
            </a:r>
            <a:endParaRPr lang="en-US" sz="2000" dirty="0"/>
          </a:p>
        </p:txBody>
      </p:sp>
      <p:sp>
        <p:nvSpPr>
          <p:cNvPr id="11" name="Text 9"/>
          <p:cNvSpPr/>
          <p:nvPr/>
        </p:nvSpPr>
        <p:spPr>
          <a:xfrm>
            <a:off x="5348526" y="4529852"/>
            <a:ext cx="8301871" cy="696754"/>
          </a:xfrm>
          <a:prstGeom prst="rect">
            <a:avLst/>
          </a:prstGeom>
          <a:noFill/>
          <a:ln/>
        </p:spPr>
        <p:txBody>
          <a:bodyPr wrap="square" lIns="0" tIns="0" rIns="0" bIns="0" rtlCol="0" anchor="t"/>
          <a:lstStyle/>
          <a:p>
            <a:pPr marL="0" indent="0" algn="l">
              <a:lnSpc>
                <a:spcPts val="2700"/>
              </a:lnSpc>
              <a:buNone/>
            </a:pPr>
            <a:r>
              <a:rPr lang="en-US" sz="1700" dirty="0">
                <a:solidFill>
                  <a:srgbClr val="CAD6DE"/>
                </a:solidFill>
                <a:latin typeface="Cabin" pitchFamily="34" charset="0"/>
                <a:ea typeface="Cabin" pitchFamily="34" charset="-122"/>
                <a:cs typeface="Cabin" pitchFamily="34" charset="-120"/>
              </a:rPr>
              <a:t>Most popular payment method, indicating a need for robust security measures and seamless online payment processing.</a:t>
            </a:r>
            <a:endParaRPr lang="en-US" sz="1700" dirty="0"/>
          </a:p>
        </p:txBody>
      </p:sp>
      <p:sp>
        <p:nvSpPr>
          <p:cNvPr id="12" name="Shape 10"/>
          <p:cNvSpPr/>
          <p:nvPr/>
        </p:nvSpPr>
        <p:spPr>
          <a:xfrm>
            <a:off x="5239583" y="5429131"/>
            <a:ext cx="8519755" cy="15240"/>
          </a:xfrm>
          <a:prstGeom prst="roundRect">
            <a:avLst>
              <a:gd name="adj" fmla="val 214372"/>
            </a:avLst>
          </a:prstGeom>
          <a:solidFill>
            <a:srgbClr val="49606E"/>
          </a:solidFill>
          <a:ln/>
        </p:spPr>
      </p:sp>
      <p:sp>
        <p:nvSpPr>
          <p:cNvPr id="13" name="Shape 11"/>
          <p:cNvSpPr/>
          <p:nvPr/>
        </p:nvSpPr>
        <p:spPr>
          <a:xfrm>
            <a:off x="762238" y="5553194"/>
            <a:ext cx="6552962" cy="1583174"/>
          </a:xfrm>
          <a:prstGeom prst="roundRect">
            <a:avLst>
              <a:gd name="adj" fmla="val 2064"/>
            </a:avLst>
          </a:prstGeom>
          <a:solidFill>
            <a:srgbClr val="304755"/>
          </a:solidFill>
          <a:ln/>
        </p:spPr>
      </p:sp>
      <p:sp>
        <p:nvSpPr>
          <p:cNvPr id="14" name="Text 12"/>
          <p:cNvSpPr/>
          <p:nvPr/>
        </p:nvSpPr>
        <p:spPr>
          <a:xfrm>
            <a:off x="980003" y="6126956"/>
            <a:ext cx="218837" cy="435650"/>
          </a:xfrm>
          <a:prstGeom prst="rect">
            <a:avLst/>
          </a:prstGeom>
          <a:noFill/>
          <a:ln/>
        </p:spPr>
        <p:txBody>
          <a:bodyPr wrap="none" lIns="0" tIns="0" rIns="0" bIns="0" rtlCol="0" anchor="t"/>
          <a:lstStyle/>
          <a:p>
            <a:pPr marL="0" indent="0" algn="ctr">
              <a:lnSpc>
                <a:spcPts val="3400"/>
              </a:lnSpc>
              <a:buNone/>
            </a:pPr>
            <a:r>
              <a:rPr lang="en-US" sz="2100" dirty="0">
                <a:solidFill>
                  <a:srgbClr val="CAD6DE"/>
                </a:solidFill>
                <a:latin typeface="Unbounded" pitchFamily="34" charset="0"/>
                <a:ea typeface="Unbounded" pitchFamily="34" charset="-122"/>
                <a:cs typeface="Unbounded" pitchFamily="34" charset="-120"/>
              </a:rPr>
              <a:t>3</a:t>
            </a:r>
            <a:endParaRPr lang="en-US" sz="2100" dirty="0"/>
          </a:p>
        </p:txBody>
      </p:sp>
      <p:sp>
        <p:nvSpPr>
          <p:cNvPr id="15" name="Text 13"/>
          <p:cNvSpPr/>
          <p:nvPr/>
        </p:nvSpPr>
        <p:spPr>
          <a:xfrm>
            <a:off x="7532965" y="5770959"/>
            <a:ext cx="2562344" cy="320278"/>
          </a:xfrm>
          <a:prstGeom prst="rect">
            <a:avLst/>
          </a:prstGeom>
          <a:noFill/>
          <a:ln/>
        </p:spPr>
        <p:txBody>
          <a:bodyPr wrap="none" lIns="0" tIns="0" rIns="0" bIns="0" rtlCol="0" anchor="t"/>
          <a:lstStyle/>
          <a:p>
            <a:pPr marL="0" indent="0" algn="l">
              <a:lnSpc>
                <a:spcPts val="2500"/>
              </a:lnSpc>
              <a:buNone/>
            </a:pPr>
            <a:r>
              <a:rPr lang="en-US" sz="2000" dirty="0">
                <a:solidFill>
                  <a:srgbClr val="CAD6DE"/>
                </a:solidFill>
                <a:latin typeface="Unbounded" pitchFamily="34" charset="0"/>
                <a:ea typeface="Unbounded" pitchFamily="34" charset="-122"/>
                <a:cs typeface="Unbounded" pitchFamily="34" charset="-120"/>
              </a:rPr>
              <a:t>Seasonal Trends</a:t>
            </a:r>
            <a:endParaRPr lang="en-US" sz="2000" dirty="0"/>
          </a:p>
        </p:txBody>
      </p:sp>
      <p:sp>
        <p:nvSpPr>
          <p:cNvPr id="16" name="Text 14"/>
          <p:cNvSpPr/>
          <p:nvPr/>
        </p:nvSpPr>
        <p:spPr>
          <a:xfrm>
            <a:off x="7532965" y="6221849"/>
            <a:ext cx="6117431" cy="696754"/>
          </a:xfrm>
          <a:prstGeom prst="rect">
            <a:avLst/>
          </a:prstGeom>
          <a:noFill/>
          <a:ln/>
        </p:spPr>
        <p:txBody>
          <a:bodyPr wrap="square" lIns="0" tIns="0" rIns="0" bIns="0" rtlCol="0" anchor="t"/>
          <a:lstStyle/>
          <a:p>
            <a:pPr marL="0" indent="0" algn="l">
              <a:lnSpc>
                <a:spcPts val="2700"/>
              </a:lnSpc>
              <a:buNone/>
            </a:pPr>
            <a:r>
              <a:rPr lang="en-US" sz="1700" dirty="0">
                <a:solidFill>
                  <a:srgbClr val="CAD6DE"/>
                </a:solidFill>
                <a:latin typeface="Cabin" pitchFamily="34" charset="0"/>
                <a:ea typeface="Cabin" pitchFamily="34" charset="-122"/>
                <a:cs typeface="Cabin" pitchFamily="34" charset="-120"/>
              </a:rPr>
              <a:t>Winter displays the highest purchase frequency, suggesting potential seasonal marketing strategies to capitalize on this trend.</a:t>
            </a:r>
            <a:endParaRPr lang="en-US" sz="17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5B73C3-65C1-14B9-FB21-1C662DE94D40}"/>
              </a:ext>
            </a:extLst>
          </p:cNvPr>
          <p:cNvPicPr>
            <a:picLocks noChangeAspect="1"/>
          </p:cNvPicPr>
          <p:nvPr/>
        </p:nvPicPr>
        <p:blipFill>
          <a:blip r:embed="rId2"/>
          <a:stretch>
            <a:fillRect/>
          </a:stretch>
        </p:blipFill>
        <p:spPr>
          <a:xfrm>
            <a:off x="-1" y="20073"/>
            <a:ext cx="14730762" cy="8858528"/>
          </a:xfrm>
          <a:prstGeom prst="rect">
            <a:avLst/>
          </a:prstGeom>
        </p:spPr>
      </p:pic>
    </p:spTree>
    <p:extLst>
      <p:ext uri="{BB962C8B-B14F-4D97-AF65-F5344CB8AC3E}">
        <p14:creationId xmlns:p14="http://schemas.microsoft.com/office/powerpoint/2010/main" val="3500980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77B036-BAF4-EC85-CCF7-C6E3F594A3D5}"/>
              </a:ext>
            </a:extLst>
          </p:cNvPr>
          <p:cNvSpPr txBox="1"/>
          <p:nvPr/>
        </p:nvSpPr>
        <p:spPr>
          <a:xfrm>
            <a:off x="1260088" y="847493"/>
            <a:ext cx="11452302" cy="4524315"/>
          </a:xfrm>
          <a:prstGeom prst="rect">
            <a:avLst/>
          </a:prstGeom>
          <a:noFill/>
        </p:spPr>
        <p:txBody>
          <a:bodyPr wrap="square" rtlCol="0">
            <a:spAutoFit/>
          </a:bodyPr>
          <a:lstStyle/>
          <a:p>
            <a:r>
              <a:rPr lang="en-IN" sz="4800" b="1" dirty="0">
                <a:solidFill>
                  <a:schemeClr val="bg1"/>
                </a:solidFill>
                <a:latin typeface="Arial Black" panose="020B0A04020102020204" pitchFamily="34" charset="0"/>
              </a:rPr>
              <a:t>By:</a:t>
            </a:r>
          </a:p>
          <a:p>
            <a:endParaRPr lang="en-IN" sz="4800" b="1" dirty="0">
              <a:solidFill>
                <a:schemeClr val="bg1"/>
              </a:solidFill>
              <a:latin typeface="Arial Black" panose="020B0A04020102020204" pitchFamily="34" charset="0"/>
            </a:endParaRPr>
          </a:p>
          <a:p>
            <a:r>
              <a:rPr lang="en-IN" sz="4800" b="1" dirty="0">
                <a:solidFill>
                  <a:schemeClr val="bg1"/>
                </a:solidFill>
                <a:latin typeface="Arial Black" panose="020B0A04020102020204" pitchFamily="34" charset="0"/>
              </a:rPr>
              <a:t>Team-3</a:t>
            </a:r>
          </a:p>
          <a:p>
            <a:endParaRPr lang="en-IN" sz="4800" b="1" dirty="0">
              <a:solidFill>
                <a:schemeClr val="bg1"/>
              </a:solidFill>
              <a:latin typeface="Arial Black" panose="020B0A04020102020204" pitchFamily="34" charset="0"/>
            </a:endParaRPr>
          </a:p>
          <a:p>
            <a:r>
              <a:rPr lang="en-IN" sz="4800" b="1" dirty="0" err="1">
                <a:solidFill>
                  <a:schemeClr val="bg1"/>
                </a:solidFill>
                <a:latin typeface="Arial Black" panose="020B0A04020102020204" pitchFamily="34" charset="0"/>
              </a:rPr>
              <a:t>Gonna</a:t>
            </a:r>
            <a:r>
              <a:rPr lang="en-IN" sz="4800" b="1" dirty="0">
                <a:solidFill>
                  <a:schemeClr val="bg1"/>
                </a:solidFill>
                <a:latin typeface="Arial Black" panose="020B0A04020102020204" pitchFamily="34" charset="0"/>
              </a:rPr>
              <a:t> Rohan Sai</a:t>
            </a:r>
          </a:p>
          <a:p>
            <a:r>
              <a:rPr lang="en-IN" sz="4800" b="1" dirty="0">
                <a:solidFill>
                  <a:schemeClr val="bg1"/>
                </a:solidFill>
                <a:latin typeface="Arial Black" panose="020B0A04020102020204" pitchFamily="34" charset="0"/>
              </a:rPr>
              <a:t>Lavanya </a:t>
            </a:r>
            <a:r>
              <a:rPr lang="en-IN" sz="4800" b="1" dirty="0" err="1">
                <a:solidFill>
                  <a:schemeClr val="bg1"/>
                </a:solidFill>
                <a:latin typeface="Arial Black" panose="020B0A04020102020204" pitchFamily="34" charset="0"/>
              </a:rPr>
              <a:t>Arigela</a:t>
            </a:r>
            <a:endParaRPr lang="en-IN" sz="4800" b="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412682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61643" y="598408"/>
            <a:ext cx="8156734" cy="640080"/>
          </a:xfrm>
          <a:prstGeom prst="rect">
            <a:avLst/>
          </a:prstGeom>
          <a:noFill/>
          <a:ln/>
        </p:spPr>
        <p:txBody>
          <a:bodyPr wrap="none" lIns="0" tIns="0" rIns="0" bIns="0" rtlCol="0" anchor="t"/>
          <a:lstStyle/>
          <a:p>
            <a:pPr marL="0" indent="0">
              <a:lnSpc>
                <a:spcPts val="5000"/>
              </a:lnSpc>
              <a:buNone/>
            </a:pPr>
            <a:r>
              <a:rPr lang="en-US" sz="4000" dirty="0">
                <a:solidFill>
                  <a:srgbClr val="FFFFFF"/>
                </a:solidFill>
                <a:latin typeface="Unbounded" pitchFamily="34" charset="0"/>
                <a:ea typeface="Unbounded" pitchFamily="34" charset="-122"/>
                <a:cs typeface="Unbounded" pitchFamily="34" charset="-120"/>
              </a:rPr>
              <a:t>Data Source and Overview</a:t>
            </a:r>
            <a:endParaRPr lang="en-US" sz="4000" dirty="0"/>
          </a:p>
        </p:txBody>
      </p:sp>
      <p:pic>
        <p:nvPicPr>
          <p:cNvPr id="3" name="Image 0" descr="preencoded.png"/>
          <p:cNvPicPr>
            <a:picLocks noChangeAspect="1"/>
          </p:cNvPicPr>
          <p:nvPr/>
        </p:nvPicPr>
        <p:blipFill>
          <a:blip r:embed="rId3"/>
          <a:stretch>
            <a:fillRect/>
          </a:stretch>
        </p:blipFill>
        <p:spPr>
          <a:xfrm>
            <a:off x="761643" y="1673662"/>
            <a:ext cx="7167801" cy="3372088"/>
          </a:xfrm>
          <a:prstGeom prst="rect">
            <a:avLst/>
          </a:prstGeom>
        </p:spPr>
      </p:pic>
      <p:sp>
        <p:nvSpPr>
          <p:cNvPr id="4" name="Text 1"/>
          <p:cNvSpPr/>
          <p:nvPr/>
        </p:nvSpPr>
        <p:spPr>
          <a:xfrm>
            <a:off x="761643" y="5508069"/>
            <a:ext cx="2560201" cy="319921"/>
          </a:xfrm>
          <a:prstGeom prst="rect">
            <a:avLst/>
          </a:prstGeom>
          <a:noFill/>
          <a:ln/>
        </p:spPr>
        <p:txBody>
          <a:bodyPr wrap="none" lIns="0" tIns="0" rIns="0" bIns="0" rtlCol="0" anchor="t"/>
          <a:lstStyle/>
          <a:p>
            <a:pPr marL="0" indent="0">
              <a:lnSpc>
                <a:spcPts val="2500"/>
              </a:lnSpc>
              <a:buNone/>
            </a:pPr>
            <a:r>
              <a:rPr lang="en-US" sz="2000" dirty="0">
                <a:solidFill>
                  <a:srgbClr val="FFFFFF"/>
                </a:solidFill>
                <a:latin typeface="Unbounded" pitchFamily="34" charset="0"/>
                <a:ea typeface="Unbounded" pitchFamily="34" charset="-122"/>
                <a:cs typeface="Unbounded" pitchFamily="34" charset="-120"/>
              </a:rPr>
              <a:t>Dataset: Kaggle</a:t>
            </a:r>
            <a:endParaRPr lang="en-US" sz="2000" dirty="0"/>
          </a:p>
        </p:txBody>
      </p:sp>
      <p:sp>
        <p:nvSpPr>
          <p:cNvPr id="5" name="Text 2"/>
          <p:cNvSpPr/>
          <p:nvPr/>
        </p:nvSpPr>
        <p:spPr>
          <a:xfrm>
            <a:off x="761643" y="6045518"/>
            <a:ext cx="6288167" cy="1044416"/>
          </a:xfrm>
          <a:prstGeom prst="rect">
            <a:avLst/>
          </a:prstGeom>
          <a:noFill/>
          <a:ln/>
        </p:spPr>
        <p:txBody>
          <a:bodyPr wrap="squar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This analysis utilizes a customer shopping trends dataset sourced from Kaggle, providing insights into various aspects of customer behavior and preferences.</a:t>
            </a:r>
            <a:endParaRPr lang="en-US" sz="1700" dirty="0"/>
          </a:p>
        </p:txBody>
      </p:sp>
      <p:sp>
        <p:nvSpPr>
          <p:cNvPr id="6" name="Text 3"/>
          <p:cNvSpPr/>
          <p:nvPr/>
        </p:nvSpPr>
        <p:spPr>
          <a:xfrm>
            <a:off x="7588210" y="5508069"/>
            <a:ext cx="2705576" cy="319921"/>
          </a:xfrm>
          <a:prstGeom prst="rect">
            <a:avLst/>
          </a:prstGeom>
          <a:noFill/>
          <a:ln/>
        </p:spPr>
        <p:txBody>
          <a:bodyPr wrap="none" lIns="0" tIns="0" rIns="0" bIns="0" rtlCol="0" anchor="t"/>
          <a:lstStyle/>
          <a:p>
            <a:pPr marL="0" indent="0">
              <a:lnSpc>
                <a:spcPts val="2500"/>
              </a:lnSpc>
              <a:buNone/>
            </a:pPr>
            <a:r>
              <a:rPr lang="en-US" sz="2000" dirty="0">
                <a:solidFill>
                  <a:srgbClr val="FFFFFF"/>
                </a:solidFill>
                <a:latin typeface="Unbounded" pitchFamily="34" charset="0"/>
                <a:ea typeface="Unbounded" pitchFamily="34" charset="-122"/>
                <a:cs typeface="Unbounded" pitchFamily="34" charset="-120"/>
              </a:rPr>
              <a:t>Scope of Analysis</a:t>
            </a:r>
            <a:endParaRPr lang="en-US" sz="2000" dirty="0"/>
          </a:p>
        </p:txBody>
      </p:sp>
      <p:sp>
        <p:nvSpPr>
          <p:cNvPr id="7" name="Text 4"/>
          <p:cNvSpPr/>
          <p:nvPr/>
        </p:nvSpPr>
        <p:spPr>
          <a:xfrm>
            <a:off x="7588210" y="6045518"/>
            <a:ext cx="6288167" cy="1392555"/>
          </a:xfrm>
          <a:prstGeom prst="rect">
            <a:avLst/>
          </a:prstGeom>
          <a:noFill/>
          <a:ln/>
        </p:spPr>
        <p:txBody>
          <a:bodyPr wrap="square" lIns="0" tIns="0" rIns="0" bIns="0" rtlCol="0" anchor="t"/>
          <a:lstStyle/>
          <a:p>
            <a:pPr marL="0" indent="0">
              <a:lnSpc>
                <a:spcPts val="2700"/>
              </a:lnSpc>
              <a:buNone/>
            </a:pPr>
            <a:r>
              <a:rPr lang="en-US" sz="1700" dirty="0">
                <a:solidFill>
                  <a:srgbClr val="CAD6DE"/>
                </a:solidFill>
                <a:latin typeface="Cabin" pitchFamily="34" charset="0"/>
                <a:ea typeface="Cabin" pitchFamily="34" charset="-122"/>
                <a:cs typeface="Cabin" pitchFamily="34" charset="-120"/>
              </a:rPr>
              <a:t>The dataset includes information on customer demographics, purchase history, product categories, order values, and other relevant metrics, enabling a comprehensive analysis of customer segmentation.</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5196"/>
          </a:xfrm>
          <a:prstGeom prst="rect">
            <a:avLst/>
          </a:prstGeom>
        </p:spPr>
      </p:pic>
      <p:sp>
        <p:nvSpPr>
          <p:cNvPr id="3" name="Text 0"/>
          <p:cNvSpPr/>
          <p:nvPr/>
        </p:nvSpPr>
        <p:spPr>
          <a:xfrm>
            <a:off x="725091" y="569714"/>
            <a:ext cx="5720715" cy="609243"/>
          </a:xfrm>
          <a:prstGeom prst="rect">
            <a:avLst/>
          </a:prstGeom>
          <a:noFill/>
          <a:ln/>
        </p:spPr>
        <p:txBody>
          <a:bodyPr wrap="none" lIns="0" tIns="0" rIns="0" bIns="0" rtlCol="0" anchor="t"/>
          <a:lstStyle/>
          <a:p>
            <a:pPr marL="0" indent="0">
              <a:lnSpc>
                <a:spcPts val="4750"/>
              </a:lnSpc>
              <a:buNone/>
            </a:pPr>
            <a:r>
              <a:rPr lang="en-US" sz="3800" dirty="0">
                <a:solidFill>
                  <a:srgbClr val="FFFFFF"/>
                </a:solidFill>
                <a:latin typeface="Unbounded" pitchFamily="34" charset="0"/>
                <a:ea typeface="Unbounded" pitchFamily="34" charset="-122"/>
                <a:cs typeface="Unbounded" pitchFamily="34" charset="-120"/>
              </a:rPr>
              <a:t>Problem Statement</a:t>
            </a:r>
            <a:endParaRPr lang="en-US" sz="3800" dirty="0"/>
          </a:p>
        </p:txBody>
      </p:sp>
      <p:sp>
        <p:nvSpPr>
          <p:cNvPr id="4" name="Shape 1"/>
          <p:cNvSpPr/>
          <p:nvPr/>
        </p:nvSpPr>
        <p:spPr>
          <a:xfrm>
            <a:off x="725091" y="1489710"/>
            <a:ext cx="3743325" cy="4130993"/>
          </a:xfrm>
          <a:prstGeom prst="roundRect">
            <a:avLst>
              <a:gd name="adj" fmla="val 830"/>
            </a:avLst>
          </a:prstGeom>
          <a:solidFill>
            <a:srgbClr val="304755"/>
          </a:solidFill>
          <a:ln/>
        </p:spPr>
      </p:sp>
      <p:sp>
        <p:nvSpPr>
          <p:cNvPr id="5" name="Text 2"/>
          <p:cNvSpPr/>
          <p:nvPr/>
        </p:nvSpPr>
        <p:spPr>
          <a:xfrm>
            <a:off x="932259" y="1696879"/>
            <a:ext cx="3328988" cy="609124"/>
          </a:xfrm>
          <a:prstGeom prst="rect">
            <a:avLst/>
          </a:prstGeom>
          <a:noFill/>
          <a:ln/>
        </p:spPr>
        <p:txBody>
          <a:bodyPr wrap="square" lIns="0" tIns="0" rIns="0" bIns="0" rtlCol="0" anchor="t"/>
          <a:lstStyle/>
          <a:p>
            <a:pPr marL="0" indent="0">
              <a:lnSpc>
                <a:spcPts val="2350"/>
              </a:lnSpc>
              <a:buNone/>
            </a:pPr>
            <a:r>
              <a:rPr lang="en-US" sz="1900" dirty="0">
                <a:solidFill>
                  <a:srgbClr val="CAD6DE"/>
                </a:solidFill>
                <a:latin typeface="Unbounded" pitchFamily="34" charset="0"/>
                <a:ea typeface="Unbounded" pitchFamily="34" charset="-122"/>
                <a:cs typeface="Unbounded" pitchFamily="34" charset="-120"/>
              </a:rPr>
              <a:t>Identify Customer Segments</a:t>
            </a:r>
            <a:endParaRPr lang="en-US" sz="1900" dirty="0"/>
          </a:p>
        </p:txBody>
      </p:sp>
      <p:sp>
        <p:nvSpPr>
          <p:cNvPr id="6" name="Text 3"/>
          <p:cNvSpPr/>
          <p:nvPr/>
        </p:nvSpPr>
        <p:spPr>
          <a:xfrm>
            <a:off x="932259" y="2430304"/>
            <a:ext cx="3328988" cy="1988820"/>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The objective is to identify distinct customer segments based on their unique characteristics and purchase behaviors. This allows for targeted marketing and improved customer experiences.</a:t>
            </a:r>
            <a:endParaRPr lang="en-US" sz="1600" dirty="0"/>
          </a:p>
        </p:txBody>
      </p:sp>
      <p:sp>
        <p:nvSpPr>
          <p:cNvPr id="7" name="Shape 4"/>
          <p:cNvSpPr/>
          <p:nvPr/>
        </p:nvSpPr>
        <p:spPr>
          <a:xfrm>
            <a:off x="4675584" y="1489710"/>
            <a:ext cx="3743325" cy="4130993"/>
          </a:xfrm>
          <a:prstGeom prst="roundRect">
            <a:avLst>
              <a:gd name="adj" fmla="val 830"/>
            </a:avLst>
          </a:prstGeom>
          <a:solidFill>
            <a:srgbClr val="304755"/>
          </a:solidFill>
          <a:ln/>
        </p:spPr>
      </p:sp>
      <p:sp>
        <p:nvSpPr>
          <p:cNvPr id="8" name="Text 5"/>
          <p:cNvSpPr/>
          <p:nvPr/>
        </p:nvSpPr>
        <p:spPr>
          <a:xfrm>
            <a:off x="4882753" y="1696879"/>
            <a:ext cx="3328988" cy="609124"/>
          </a:xfrm>
          <a:prstGeom prst="rect">
            <a:avLst/>
          </a:prstGeom>
          <a:noFill/>
          <a:ln/>
        </p:spPr>
        <p:txBody>
          <a:bodyPr wrap="square" lIns="0" tIns="0" rIns="0" bIns="0" rtlCol="0" anchor="t"/>
          <a:lstStyle/>
          <a:p>
            <a:pPr marL="0" indent="0">
              <a:lnSpc>
                <a:spcPts val="2350"/>
              </a:lnSpc>
              <a:buNone/>
            </a:pPr>
            <a:r>
              <a:rPr lang="en-US" sz="1900" dirty="0">
                <a:solidFill>
                  <a:srgbClr val="CAD6DE"/>
                </a:solidFill>
                <a:latin typeface="Unbounded" pitchFamily="34" charset="0"/>
                <a:ea typeface="Unbounded" pitchFamily="34" charset="-122"/>
                <a:cs typeface="Unbounded" pitchFamily="34" charset="-120"/>
              </a:rPr>
              <a:t>Optimize Marketing Efforts</a:t>
            </a:r>
            <a:endParaRPr lang="en-US" sz="1900" dirty="0"/>
          </a:p>
        </p:txBody>
      </p:sp>
      <p:sp>
        <p:nvSpPr>
          <p:cNvPr id="9" name="Text 6"/>
          <p:cNvSpPr/>
          <p:nvPr/>
        </p:nvSpPr>
        <p:spPr>
          <a:xfrm>
            <a:off x="4882753" y="2430304"/>
            <a:ext cx="3328988" cy="2983230"/>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By understanding customer segments, businesses can tailor their marketing strategies to resonate with each group, maximizing reach and impact. For instance, a "loyal customer" segment might receive personalized offers, while a "new customer" segment could benefit from introductory discounts.</a:t>
            </a:r>
            <a:endParaRPr lang="en-US" sz="1600" dirty="0"/>
          </a:p>
        </p:txBody>
      </p:sp>
      <p:sp>
        <p:nvSpPr>
          <p:cNvPr id="10" name="Shape 7"/>
          <p:cNvSpPr/>
          <p:nvPr/>
        </p:nvSpPr>
        <p:spPr>
          <a:xfrm>
            <a:off x="725091" y="5827871"/>
            <a:ext cx="7693819" cy="1837611"/>
          </a:xfrm>
          <a:prstGeom prst="roundRect">
            <a:avLst>
              <a:gd name="adj" fmla="val 1691"/>
            </a:avLst>
          </a:prstGeom>
          <a:solidFill>
            <a:srgbClr val="304755"/>
          </a:solidFill>
          <a:ln/>
        </p:spPr>
      </p:sp>
      <p:sp>
        <p:nvSpPr>
          <p:cNvPr id="11" name="Text 8"/>
          <p:cNvSpPr/>
          <p:nvPr/>
        </p:nvSpPr>
        <p:spPr>
          <a:xfrm>
            <a:off x="932259" y="6035040"/>
            <a:ext cx="4222671" cy="304562"/>
          </a:xfrm>
          <a:prstGeom prst="rect">
            <a:avLst/>
          </a:prstGeom>
          <a:noFill/>
          <a:ln/>
        </p:spPr>
        <p:txBody>
          <a:bodyPr wrap="none" lIns="0" tIns="0" rIns="0" bIns="0" rtlCol="0" anchor="t"/>
          <a:lstStyle/>
          <a:p>
            <a:pPr marL="0" indent="0">
              <a:lnSpc>
                <a:spcPts val="2350"/>
              </a:lnSpc>
              <a:buNone/>
            </a:pPr>
            <a:r>
              <a:rPr lang="en-US" sz="1900" dirty="0">
                <a:solidFill>
                  <a:srgbClr val="CAD6DE"/>
                </a:solidFill>
                <a:latin typeface="Unbounded" pitchFamily="34" charset="0"/>
                <a:ea typeface="Unbounded" pitchFamily="34" charset="-122"/>
                <a:cs typeface="Unbounded" pitchFamily="34" charset="-120"/>
              </a:rPr>
              <a:t>Enhance Resource Allocation</a:t>
            </a:r>
            <a:endParaRPr lang="en-US" sz="1900" dirty="0"/>
          </a:p>
        </p:txBody>
      </p:sp>
      <p:sp>
        <p:nvSpPr>
          <p:cNvPr id="12" name="Text 9"/>
          <p:cNvSpPr/>
          <p:nvPr/>
        </p:nvSpPr>
        <p:spPr>
          <a:xfrm>
            <a:off x="932259" y="6463903"/>
            <a:ext cx="7279481" cy="994410"/>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Data-driven insights from customer segmentation can guide resource allocation, ensuring that marketing budgets and efforts are directed towards the most valuable customer segments.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8778"/>
          </a:xfrm>
          <a:prstGeom prst="rect">
            <a:avLst/>
          </a:prstGeom>
        </p:spPr>
      </p:pic>
      <p:sp>
        <p:nvSpPr>
          <p:cNvPr id="3" name="Text 0"/>
          <p:cNvSpPr/>
          <p:nvPr/>
        </p:nvSpPr>
        <p:spPr>
          <a:xfrm>
            <a:off x="730448" y="3183136"/>
            <a:ext cx="5835729" cy="613767"/>
          </a:xfrm>
          <a:prstGeom prst="rect">
            <a:avLst/>
          </a:prstGeom>
          <a:noFill/>
          <a:ln/>
        </p:spPr>
        <p:txBody>
          <a:bodyPr wrap="none" lIns="0" tIns="0" rIns="0" bIns="0" rtlCol="0" anchor="t"/>
          <a:lstStyle/>
          <a:p>
            <a:pPr marL="0" indent="0">
              <a:lnSpc>
                <a:spcPts val="4800"/>
              </a:lnSpc>
              <a:buNone/>
            </a:pPr>
            <a:r>
              <a:rPr lang="en-US" sz="3850" dirty="0">
                <a:solidFill>
                  <a:srgbClr val="FFFFFF"/>
                </a:solidFill>
                <a:latin typeface="Unbounded" pitchFamily="34" charset="0"/>
                <a:ea typeface="Unbounded" pitchFamily="34" charset="-122"/>
                <a:cs typeface="Unbounded" pitchFamily="34" charset="-120"/>
              </a:rPr>
              <a:t>Data Preprocessing</a:t>
            </a:r>
            <a:endParaRPr lang="en-US" sz="3850" dirty="0"/>
          </a:p>
        </p:txBody>
      </p:sp>
      <p:sp>
        <p:nvSpPr>
          <p:cNvPr id="4" name="Shape 1"/>
          <p:cNvSpPr/>
          <p:nvPr/>
        </p:nvSpPr>
        <p:spPr>
          <a:xfrm>
            <a:off x="730448" y="4344710"/>
            <a:ext cx="469583" cy="469582"/>
          </a:xfrm>
          <a:prstGeom prst="roundRect">
            <a:avLst>
              <a:gd name="adj" fmla="val 6667"/>
            </a:avLst>
          </a:prstGeom>
          <a:solidFill>
            <a:srgbClr val="304755"/>
          </a:solidFill>
          <a:ln/>
        </p:spPr>
      </p:sp>
      <p:sp>
        <p:nvSpPr>
          <p:cNvPr id="5" name="Text 2"/>
          <p:cNvSpPr/>
          <p:nvPr/>
        </p:nvSpPr>
        <p:spPr>
          <a:xfrm>
            <a:off x="895826" y="4432102"/>
            <a:ext cx="138827" cy="294680"/>
          </a:xfrm>
          <a:prstGeom prst="rect">
            <a:avLst/>
          </a:prstGeom>
          <a:noFill/>
          <a:ln/>
        </p:spPr>
        <p:txBody>
          <a:bodyPr wrap="none" lIns="0" tIns="0" rIns="0" bIns="0" rtlCol="0" anchor="t"/>
          <a:lstStyle/>
          <a:p>
            <a:pPr marL="0" indent="0" algn="ctr">
              <a:lnSpc>
                <a:spcPts val="2300"/>
              </a:lnSpc>
              <a:buNone/>
            </a:pPr>
            <a:r>
              <a:rPr lang="en-US" sz="2300" dirty="0">
                <a:solidFill>
                  <a:srgbClr val="CAD6DE"/>
                </a:solidFill>
                <a:latin typeface="Unbounded" pitchFamily="34" charset="0"/>
                <a:ea typeface="Unbounded" pitchFamily="34" charset="-122"/>
                <a:cs typeface="Unbounded" pitchFamily="34" charset="-120"/>
              </a:rPr>
              <a:t>1</a:t>
            </a:r>
            <a:endParaRPr lang="en-US" sz="2300" dirty="0"/>
          </a:p>
        </p:txBody>
      </p:sp>
      <p:sp>
        <p:nvSpPr>
          <p:cNvPr id="6" name="Text 3"/>
          <p:cNvSpPr/>
          <p:nvPr/>
        </p:nvSpPr>
        <p:spPr>
          <a:xfrm>
            <a:off x="1408628" y="4344710"/>
            <a:ext cx="2455307" cy="306824"/>
          </a:xfrm>
          <a:prstGeom prst="rect">
            <a:avLst/>
          </a:prstGeom>
          <a:noFill/>
          <a:ln/>
        </p:spPr>
        <p:txBody>
          <a:bodyPr wrap="none" lIns="0" tIns="0" rIns="0" bIns="0" rtlCol="0" anchor="t"/>
          <a:lstStyle/>
          <a:p>
            <a:pPr marL="0" indent="0">
              <a:lnSpc>
                <a:spcPts val="2400"/>
              </a:lnSpc>
              <a:buNone/>
            </a:pPr>
            <a:r>
              <a:rPr lang="en-US" sz="1900" dirty="0">
                <a:solidFill>
                  <a:srgbClr val="CAD6DE"/>
                </a:solidFill>
                <a:latin typeface="Unbounded" pitchFamily="34" charset="0"/>
                <a:ea typeface="Unbounded" pitchFamily="34" charset="-122"/>
                <a:cs typeface="Unbounded" pitchFamily="34" charset="-120"/>
              </a:rPr>
              <a:t>Data Cleaning</a:t>
            </a:r>
            <a:endParaRPr lang="en-US" sz="1900" dirty="0"/>
          </a:p>
        </p:txBody>
      </p:sp>
      <p:sp>
        <p:nvSpPr>
          <p:cNvPr id="7" name="Text 4"/>
          <p:cNvSpPr/>
          <p:nvPr/>
        </p:nvSpPr>
        <p:spPr>
          <a:xfrm>
            <a:off x="1408628" y="4776668"/>
            <a:ext cx="5802273" cy="1001554"/>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This involves addressing missing values, handling duplicates, and correcting data inconsistencies to ensure data quality and reliability.</a:t>
            </a:r>
            <a:endParaRPr lang="en-US" sz="1600" dirty="0"/>
          </a:p>
        </p:txBody>
      </p:sp>
      <p:sp>
        <p:nvSpPr>
          <p:cNvPr id="8" name="Shape 5"/>
          <p:cNvSpPr/>
          <p:nvPr/>
        </p:nvSpPr>
        <p:spPr>
          <a:xfrm>
            <a:off x="7419499" y="4344710"/>
            <a:ext cx="469583" cy="469582"/>
          </a:xfrm>
          <a:prstGeom prst="roundRect">
            <a:avLst>
              <a:gd name="adj" fmla="val 6667"/>
            </a:avLst>
          </a:prstGeom>
          <a:solidFill>
            <a:srgbClr val="304755"/>
          </a:solidFill>
          <a:ln/>
        </p:spPr>
      </p:sp>
      <p:sp>
        <p:nvSpPr>
          <p:cNvPr id="9" name="Text 6"/>
          <p:cNvSpPr/>
          <p:nvPr/>
        </p:nvSpPr>
        <p:spPr>
          <a:xfrm>
            <a:off x="7538085" y="4432102"/>
            <a:ext cx="232410" cy="294680"/>
          </a:xfrm>
          <a:prstGeom prst="rect">
            <a:avLst/>
          </a:prstGeom>
          <a:noFill/>
          <a:ln/>
        </p:spPr>
        <p:txBody>
          <a:bodyPr wrap="none" lIns="0" tIns="0" rIns="0" bIns="0" rtlCol="0" anchor="t"/>
          <a:lstStyle/>
          <a:p>
            <a:pPr marL="0" indent="0" algn="ctr">
              <a:lnSpc>
                <a:spcPts val="2300"/>
              </a:lnSpc>
              <a:buNone/>
            </a:pPr>
            <a:r>
              <a:rPr lang="en-US" sz="2300" dirty="0">
                <a:solidFill>
                  <a:srgbClr val="CAD6DE"/>
                </a:solidFill>
                <a:latin typeface="Unbounded" pitchFamily="34" charset="0"/>
                <a:ea typeface="Unbounded" pitchFamily="34" charset="-122"/>
                <a:cs typeface="Unbounded" pitchFamily="34" charset="-120"/>
              </a:rPr>
              <a:t>2</a:t>
            </a:r>
            <a:endParaRPr lang="en-US" sz="2300" dirty="0"/>
          </a:p>
        </p:txBody>
      </p:sp>
      <p:sp>
        <p:nvSpPr>
          <p:cNvPr id="10" name="Text 7"/>
          <p:cNvSpPr/>
          <p:nvPr/>
        </p:nvSpPr>
        <p:spPr>
          <a:xfrm>
            <a:off x="8097679" y="4344710"/>
            <a:ext cx="3107412" cy="306824"/>
          </a:xfrm>
          <a:prstGeom prst="rect">
            <a:avLst/>
          </a:prstGeom>
          <a:noFill/>
          <a:ln/>
        </p:spPr>
        <p:txBody>
          <a:bodyPr wrap="none" lIns="0" tIns="0" rIns="0" bIns="0" rtlCol="0" anchor="t"/>
          <a:lstStyle/>
          <a:p>
            <a:pPr marL="0" indent="0">
              <a:lnSpc>
                <a:spcPts val="2400"/>
              </a:lnSpc>
              <a:buNone/>
            </a:pPr>
            <a:r>
              <a:rPr lang="en-US" sz="1900" dirty="0">
                <a:solidFill>
                  <a:srgbClr val="CAD6DE"/>
                </a:solidFill>
                <a:latin typeface="Unbounded" pitchFamily="34" charset="0"/>
                <a:ea typeface="Unbounded" pitchFamily="34" charset="-122"/>
                <a:cs typeface="Unbounded" pitchFamily="34" charset="-120"/>
              </a:rPr>
              <a:t>Data Transformation</a:t>
            </a:r>
            <a:endParaRPr lang="en-US" sz="1900" dirty="0"/>
          </a:p>
        </p:txBody>
      </p:sp>
      <p:sp>
        <p:nvSpPr>
          <p:cNvPr id="11" name="Text 8"/>
          <p:cNvSpPr/>
          <p:nvPr/>
        </p:nvSpPr>
        <p:spPr>
          <a:xfrm>
            <a:off x="8097679" y="4776668"/>
            <a:ext cx="5802273" cy="667703"/>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Transformations involve restructuring data by splitting columns, merging tables, and creating new calculated fields for analysis.</a:t>
            </a:r>
            <a:endParaRPr lang="en-US" sz="1600" dirty="0"/>
          </a:p>
        </p:txBody>
      </p:sp>
      <p:sp>
        <p:nvSpPr>
          <p:cNvPr id="12" name="Shape 9"/>
          <p:cNvSpPr/>
          <p:nvPr/>
        </p:nvSpPr>
        <p:spPr>
          <a:xfrm>
            <a:off x="730448" y="6221611"/>
            <a:ext cx="469583" cy="469582"/>
          </a:xfrm>
          <a:prstGeom prst="roundRect">
            <a:avLst>
              <a:gd name="adj" fmla="val 6667"/>
            </a:avLst>
          </a:prstGeom>
          <a:solidFill>
            <a:srgbClr val="304755"/>
          </a:solidFill>
          <a:ln/>
        </p:spPr>
      </p:sp>
      <p:sp>
        <p:nvSpPr>
          <p:cNvPr id="13" name="Text 10"/>
          <p:cNvSpPr/>
          <p:nvPr/>
        </p:nvSpPr>
        <p:spPr>
          <a:xfrm>
            <a:off x="846773" y="6309003"/>
            <a:ext cx="236934" cy="294680"/>
          </a:xfrm>
          <a:prstGeom prst="rect">
            <a:avLst/>
          </a:prstGeom>
          <a:noFill/>
          <a:ln/>
        </p:spPr>
        <p:txBody>
          <a:bodyPr wrap="none" lIns="0" tIns="0" rIns="0" bIns="0" rtlCol="0" anchor="t"/>
          <a:lstStyle/>
          <a:p>
            <a:pPr marL="0" indent="0" algn="ctr">
              <a:lnSpc>
                <a:spcPts val="2300"/>
              </a:lnSpc>
              <a:buNone/>
            </a:pPr>
            <a:r>
              <a:rPr lang="en-US" sz="2300" dirty="0">
                <a:solidFill>
                  <a:srgbClr val="CAD6DE"/>
                </a:solidFill>
                <a:latin typeface="Unbounded" pitchFamily="34" charset="0"/>
                <a:ea typeface="Unbounded" pitchFamily="34" charset="-122"/>
                <a:cs typeface="Unbounded" pitchFamily="34" charset="-120"/>
              </a:rPr>
              <a:t>3</a:t>
            </a:r>
            <a:endParaRPr lang="en-US" sz="2300" dirty="0"/>
          </a:p>
        </p:txBody>
      </p:sp>
      <p:sp>
        <p:nvSpPr>
          <p:cNvPr id="14" name="Text 11"/>
          <p:cNvSpPr/>
          <p:nvPr/>
        </p:nvSpPr>
        <p:spPr>
          <a:xfrm>
            <a:off x="1408628" y="6221611"/>
            <a:ext cx="3307080" cy="306824"/>
          </a:xfrm>
          <a:prstGeom prst="rect">
            <a:avLst/>
          </a:prstGeom>
          <a:noFill/>
          <a:ln/>
        </p:spPr>
        <p:txBody>
          <a:bodyPr wrap="none" lIns="0" tIns="0" rIns="0" bIns="0" rtlCol="0" anchor="t"/>
          <a:lstStyle/>
          <a:p>
            <a:pPr marL="0" indent="0">
              <a:lnSpc>
                <a:spcPts val="2400"/>
              </a:lnSpc>
              <a:buNone/>
            </a:pPr>
            <a:r>
              <a:rPr lang="en-US" sz="1900" dirty="0">
                <a:solidFill>
                  <a:srgbClr val="CAD6DE"/>
                </a:solidFill>
                <a:latin typeface="Unbounded" pitchFamily="34" charset="0"/>
                <a:ea typeface="Unbounded" pitchFamily="34" charset="-122"/>
                <a:cs typeface="Unbounded" pitchFamily="34" charset="-120"/>
              </a:rPr>
              <a:t>Data Type Corrections</a:t>
            </a:r>
            <a:endParaRPr lang="en-US" sz="1900" dirty="0"/>
          </a:p>
        </p:txBody>
      </p:sp>
      <p:sp>
        <p:nvSpPr>
          <p:cNvPr id="15" name="Text 12"/>
          <p:cNvSpPr/>
          <p:nvPr/>
        </p:nvSpPr>
        <p:spPr>
          <a:xfrm>
            <a:off x="1408628" y="6653570"/>
            <a:ext cx="5802273" cy="1001554"/>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Data types should be consistent with the data they represent (e.g., dates as Date, numbers as Decimal). This ensures accurate calculations and analysis.</a:t>
            </a:r>
            <a:endParaRPr lang="en-US" sz="1600" dirty="0"/>
          </a:p>
        </p:txBody>
      </p:sp>
      <p:sp>
        <p:nvSpPr>
          <p:cNvPr id="16" name="Shape 13"/>
          <p:cNvSpPr/>
          <p:nvPr/>
        </p:nvSpPr>
        <p:spPr>
          <a:xfrm>
            <a:off x="7419499" y="6221611"/>
            <a:ext cx="469583" cy="469582"/>
          </a:xfrm>
          <a:prstGeom prst="roundRect">
            <a:avLst>
              <a:gd name="adj" fmla="val 6667"/>
            </a:avLst>
          </a:prstGeom>
          <a:solidFill>
            <a:srgbClr val="304755"/>
          </a:solidFill>
          <a:ln/>
        </p:spPr>
      </p:sp>
      <p:sp>
        <p:nvSpPr>
          <p:cNvPr id="17" name="Text 14"/>
          <p:cNvSpPr/>
          <p:nvPr/>
        </p:nvSpPr>
        <p:spPr>
          <a:xfrm>
            <a:off x="7535942" y="6309003"/>
            <a:ext cx="236577" cy="294680"/>
          </a:xfrm>
          <a:prstGeom prst="rect">
            <a:avLst/>
          </a:prstGeom>
          <a:noFill/>
          <a:ln/>
        </p:spPr>
        <p:txBody>
          <a:bodyPr wrap="none" lIns="0" tIns="0" rIns="0" bIns="0" rtlCol="0" anchor="t"/>
          <a:lstStyle/>
          <a:p>
            <a:pPr marL="0" indent="0" algn="ctr">
              <a:lnSpc>
                <a:spcPts val="2300"/>
              </a:lnSpc>
              <a:buNone/>
            </a:pPr>
            <a:r>
              <a:rPr lang="en-US" sz="2300" dirty="0">
                <a:solidFill>
                  <a:srgbClr val="CAD6DE"/>
                </a:solidFill>
                <a:latin typeface="Unbounded" pitchFamily="34" charset="0"/>
                <a:ea typeface="Unbounded" pitchFamily="34" charset="-122"/>
                <a:cs typeface="Unbounded" pitchFamily="34" charset="-120"/>
              </a:rPr>
              <a:t>4</a:t>
            </a:r>
            <a:endParaRPr lang="en-US" sz="2300" dirty="0"/>
          </a:p>
        </p:txBody>
      </p:sp>
      <p:sp>
        <p:nvSpPr>
          <p:cNvPr id="18" name="Text 15"/>
          <p:cNvSpPr/>
          <p:nvPr/>
        </p:nvSpPr>
        <p:spPr>
          <a:xfrm>
            <a:off x="8097679" y="6221611"/>
            <a:ext cx="5122069" cy="306824"/>
          </a:xfrm>
          <a:prstGeom prst="rect">
            <a:avLst/>
          </a:prstGeom>
          <a:noFill/>
          <a:ln/>
        </p:spPr>
        <p:txBody>
          <a:bodyPr wrap="none" lIns="0" tIns="0" rIns="0" bIns="0" rtlCol="0" anchor="t"/>
          <a:lstStyle/>
          <a:p>
            <a:pPr marL="0" indent="0">
              <a:lnSpc>
                <a:spcPts val="2400"/>
              </a:lnSpc>
              <a:buNone/>
            </a:pPr>
            <a:r>
              <a:rPr lang="en-US" sz="1900" dirty="0">
                <a:solidFill>
                  <a:srgbClr val="CAD6DE"/>
                </a:solidFill>
                <a:latin typeface="Unbounded" pitchFamily="34" charset="0"/>
                <a:ea typeface="Unbounded" pitchFamily="34" charset="-122"/>
                <a:cs typeface="Unbounded" pitchFamily="34" charset="-120"/>
              </a:rPr>
              <a:t>Calculated Columns and Measures</a:t>
            </a:r>
            <a:endParaRPr lang="en-US" sz="1900" dirty="0"/>
          </a:p>
        </p:txBody>
      </p:sp>
      <p:sp>
        <p:nvSpPr>
          <p:cNvPr id="19" name="Text 16"/>
          <p:cNvSpPr/>
          <p:nvPr/>
        </p:nvSpPr>
        <p:spPr>
          <a:xfrm>
            <a:off x="8097679" y="6653570"/>
            <a:ext cx="5802273" cy="667703"/>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DAX (Data Analysis Expressions) is used to create calculated columns and measures for advanced analysis and visualization.</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81606" y="725494"/>
            <a:ext cx="10759916"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Unbounded" pitchFamily="34" charset="0"/>
                <a:ea typeface="Unbounded" pitchFamily="34" charset="-122"/>
                <a:cs typeface="Unbounded" pitchFamily="34" charset="-120"/>
              </a:rPr>
              <a:t>DAX Measures and Calculations</a:t>
            </a:r>
            <a:endParaRPr lang="en-US" sz="4400" dirty="0"/>
          </a:p>
        </p:txBody>
      </p:sp>
      <p:sp>
        <p:nvSpPr>
          <p:cNvPr id="11" name="Text 9"/>
          <p:cNvSpPr/>
          <p:nvPr/>
        </p:nvSpPr>
        <p:spPr>
          <a:xfrm>
            <a:off x="8727152" y="3166946"/>
            <a:ext cx="5065524" cy="4502584"/>
          </a:xfrm>
          <a:prstGeom prst="rect">
            <a:avLst/>
          </a:prstGeom>
          <a:noFill/>
          <a:ln/>
        </p:spPr>
        <p:txBody>
          <a:bodyPr wrap="none" lIns="0" tIns="0" rIns="0" bIns="0" rtlCol="0" anchor="t"/>
          <a:lstStyle/>
          <a:p>
            <a:pPr marL="0" indent="0">
              <a:lnSpc>
                <a:spcPts val="3000"/>
              </a:lnSpc>
              <a:buNone/>
            </a:pPr>
            <a:r>
              <a:rPr lang="en-US" sz="1850" dirty="0">
                <a:solidFill>
                  <a:srgbClr val="CAD6DE"/>
                </a:solidFill>
                <a:latin typeface="Cabin" pitchFamily="34" charset="0"/>
                <a:ea typeface="Cabin" pitchFamily="34" charset="-122"/>
                <a:cs typeface="Cabin" pitchFamily="34" charset="-120"/>
              </a:rPr>
              <a:t>These DAX measures are essential for analyzing </a:t>
            </a:r>
          </a:p>
          <a:p>
            <a:pPr marL="0" indent="0">
              <a:lnSpc>
                <a:spcPts val="3000"/>
              </a:lnSpc>
              <a:buNone/>
            </a:pPr>
            <a:r>
              <a:rPr lang="en-US" sz="1850" dirty="0">
                <a:solidFill>
                  <a:srgbClr val="CAD6DE"/>
                </a:solidFill>
                <a:latin typeface="Cabin" pitchFamily="34" charset="0"/>
                <a:ea typeface="Cabin" pitchFamily="34" charset="-122"/>
                <a:cs typeface="Cabin" pitchFamily="34" charset="-120"/>
              </a:rPr>
              <a:t>sales performance, profitability, and identifying </a:t>
            </a:r>
          </a:p>
          <a:p>
            <a:pPr marL="0" indent="0">
              <a:lnSpc>
                <a:spcPts val="3000"/>
              </a:lnSpc>
              <a:buNone/>
            </a:pPr>
            <a:r>
              <a:rPr lang="en-US" sz="1850" dirty="0">
                <a:solidFill>
                  <a:srgbClr val="CAD6DE"/>
                </a:solidFill>
                <a:latin typeface="Cabin" pitchFamily="34" charset="0"/>
                <a:ea typeface="Cabin" pitchFamily="34" charset="-122"/>
                <a:cs typeface="Cabin" pitchFamily="34" charset="-120"/>
              </a:rPr>
              <a:t>4trends over time.</a:t>
            </a:r>
            <a:endParaRPr lang="en-US" sz="1850" dirty="0"/>
          </a:p>
        </p:txBody>
      </p:sp>
      <p:sp>
        <p:nvSpPr>
          <p:cNvPr id="12" name="TextBox 11">
            <a:extLst>
              <a:ext uri="{FF2B5EF4-FFF2-40B4-BE49-F238E27FC236}">
                <a16:creationId xmlns:a16="http://schemas.microsoft.com/office/drawing/2014/main" id="{D27815B7-4CF2-C96F-91CE-0336383DB433}"/>
              </a:ext>
            </a:extLst>
          </p:cNvPr>
          <p:cNvSpPr txBox="1"/>
          <p:nvPr/>
        </p:nvSpPr>
        <p:spPr>
          <a:xfrm>
            <a:off x="837724" y="1820182"/>
            <a:ext cx="7337971" cy="6353662"/>
          </a:xfrm>
          <a:prstGeom prst="rect">
            <a:avLst/>
          </a:prstGeom>
          <a:noFill/>
        </p:spPr>
        <p:txBody>
          <a:bodyPr wrap="none" rtlCol="0">
            <a:spAutoFit/>
          </a:bodyPr>
          <a:lstStyle/>
          <a:p>
            <a:pPr>
              <a:lnSpc>
                <a:spcPct val="107000"/>
              </a:lnSpc>
              <a:spcAft>
                <a:spcPts val="800"/>
              </a:spcAft>
            </a:pPr>
            <a:r>
              <a:rPr lang="en-IN" b="1"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DAX Measures</a:t>
            </a:r>
            <a:endParaRPr lang="en-IN"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nSpc>
                <a:spcPct val="107000"/>
              </a:lnSpc>
              <a:spcAft>
                <a:spcPts val="800"/>
              </a:spcAft>
              <a:buFont typeface="+mj-lt"/>
              <a:buAutoNum type="arabicPeriod"/>
              <a:tabLst>
                <a:tab pos="457200" algn="l"/>
              </a:tabLst>
            </a:pPr>
            <a:r>
              <a:rPr lang="en-IN" b="1"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Total Sales:</a:t>
            </a:r>
            <a:r>
              <a:rPr lang="en-IN"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Total Sales = SUM(Sales[Amount])</a:t>
            </a:r>
          </a:p>
          <a:p>
            <a:pPr marL="342900" lvl="0" indent="-342900">
              <a:lnSpc>
                <a:spcPct val="107000"/>
              </a:lnSpc>
              <a:spcAft>
                <a:spcPts val="800"/>
              </a:spcAft>
              <a:buFont typeface="+mj-lt"/>
              <a:buAutoNum type="arabicPeriod"/>
              <a:tabLst>
                <a:tab pos="457200" algn="l"/>
              </a:tabLst>
            </a:pPr>
            <a:r>
              <a:rPr lang="en-IN" b="1"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Total Profit:</a:t>
            </a:r>
            <a:r>
              <a:rPr lang="en-IN"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Total Profit = SUM(Sales[Profit])</a:t>
            </a:r>
          </a:p>
          <a:p>
            <a:pPr marL="342900" lvl="0" indent="-342900">
              <a:lnSpc>
                <a:spcPct val="107000"/>
              </a:lnSpc>
              <a:spcAft>
                <a:spcPts val="800"/>
              </a:spcAft>
              <a:buFont typeface="+mj-lt"/>
              <a:buAutoNum type="arabicPeriod"/>
              <a:tabLst>
                <a:tab pos="457200" algn="l"/>
              </a:tabLst>
            </a:pPr>
            <a:r>
              <a:rPr lang="en-IN" b="1"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Average Price per Unit:</a:t>
            </a:r>
            <a:r>
              <a:rPr lang="en-IN"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Avg</a:t>
            </a:r>
            <a:r>
              <a:rPr lang="en-IN"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Price per Unit = AVERAGE(Sales[</a:t>
            </a:r>
            <a:r>
              <a:rPr lang="en-IN"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PricePerUnit</a:t>
            </a:r>
            <a:r>
              <a:rPr lang="en-IN"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mj-lt"/>
              <a:buAutoNum type="arabicPeriod"/>
              <a:tabLst>
                <a:tab pos="457200" algn="l"/>
              </a:tabLst>
            </a:pPr>
            <a:r>
              <a:rPr lang="en-IN" b="1"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Yearly Profit:</a:t>
            </a:r>
            <a:r>
              <a:rPr lang="en-IN"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Profit by Year = CALCULATE(SUM(Sales[Profit]), Sales[Year])</a:t>
            </a:r>
          </a:p>
          <a:p>
            <a:pPr marL="342900" lvl="0" indent="-342900">
              <a:lnSpc>
                <a:spcPct val="107000"/>
              </a:lnSpc>
              <a:spcAft>
                <a:spcPts val="800"/>
              </a:spcAft>
              <a:buFont typeface="+mj-lt"/>
              <a:buAutoNum type="arabicPeriod"/>
              <a:tabLst>
                <a:tab pos="457200" algn="l"/>
              </a:tabLst>
            </a:pPr>
            <a:r>
              <a:rPr lang="en-IN" b="1"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Sales by Category:</a:t>
            </a:r>
            <a:r>
              <a:rPr lang="en-IN"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Category Sales = CALCULATE(SUM(Sales[Amount]), Sales[Category])</a:t>
            </a:r>
          </a:p>
          <a:p>
            <a:pPr marL="342900" lvl="0" indent="-342900">
              <a:lnSpc>
                <a:spcPct val="107000"/>
              </a:lnSpc>
              <a:spcAft>
                <a:spcPts val="800"/>
              </a:spcAft>
              <a:buFont typeface="+mj-lt"/>
              <a:buAutoNum type="arabicPeriod"/>
              <a:tabLst>
                <a:tab pos="457200" algn="l"/>
              </a:tabLst>
            </a:pPr>
            <a:r>
              <a:rPr lang="en-IN" b="1"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Profit Margin:</a:t>
            </a:r>
            <a:r>
              <a:rPr lang="en-IN"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Profit Margin = DIVIDE(SUM(Sales[Profit]), SUM(Sales[Amount]))</a:t>
            </a:r>
          </a:p>
          <a:p>
            <a:pPr marL="342900" lvl="0" indent="-342900">
              <a:lnSpc>
                <a:spcPct val="107000"/>
              </a:lnSpc>
              <a:spcAft>
                <a:spcPts val="800"/>
              </a:spcAft>
              <a:buFont typeface="+mj-lt"/>
              <a:buAutoNum type="arabicPeriod"/>
              <a:tabLst>
                <a:tab pos="457200" algn="l"/>
              </a:tabLst>
            </a:pPr>
            <a:r>
              <a:rPr lang="en-IN" b="1"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Units Sold by Region:</a:t>
            </a:r>
            <a:r>
              <a:rPr lang="en-IN" kern="100" dirty="0">
                <a:solidFill>
                  <a:schemeClr val="bg1"/>
                </a:solidFill>
                <a:effectLst/>
                <a:latin typeface="Calibri" panose="020F0502020204030204" pitchFamily="34" charset="0"/>
                <a:ea typeface="Calibri" panose="020F0502020204030204" pitchFamily="34" charset="0"/>
                <a:cs typeface="Cordia New" panose="020B0304020202020204" pitchFamily="34" charset="-34"/>
              </a:rPr>
              <a:t> </a:t>
            </a:r>
          </a:p>
          <a:p>
            <a:pPr marL="742950" lvl="1" indent="-285750">
              <a:lnSpc>
                <a:spcPct val="107000"/>
              </a:lnSpc>
              <a:spcAft>
                <a:spcPts val="800"/>
              </a:spcAft>
              <a:buSzPts val="1000"/>
              <a:buFont typeface="Courier New" panose="02070309020205020404" pitchFamily="49" charset="0"/>
              <a:buChar char="o"/>
              <a:tabLst>
                <a:tab pos="914400" algn="l"/>
              </a:tabLst>
            </a:pPr>
            <a:r>
              <a:rPr lang="en-IN"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Units Sold by Region = CALCULATE(SUM(Sales[Units]), Sales[Region])</a:t>
            </a:r>
          </a:p>
          <a:p>
            <a:endParaRPr lang="en-IN"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08183"/>
          </a:xfrm>
          <a:prstGeom prst="rect">
            <a:avLst/>
          </a:prstGeom>
        </p:spPr>
      </p:pic>
      <p:sp>
        <p:nvSpPr>
          <p:cNvPr id="3" name="Text 0"/>
          <p:cNvSpPr/>
          <p:nvPr/>
        </p:nvSpPr>
        <p:spPr>
          <a:xfrm>
            <a:off x="730210" y="3183017"/>
            <a:ext cx="9851827" cy="613767"/>
          </a:xfrm>
          <a:prstGeom prst="rect">
            <a:avLst/>
          </a:prstGeom>
          <a:noFill/>
          <a:ln/>
        </p:spPr>
        <p:txBody>
          <a:bodyPr wrap="none" lIns="0" tIns="0" rIns="0" bIns="0" rtlCol="0" anchor="t"/>
          <a:lstStyle/>
          <a:p>
            <a:pPr marL="0" indent="0">
              <a:lnSpc>
                <a:spcPts val="4800"/>
              </a:lnSpc>
              <a:buNone/>
            </a:pPr>
            <a:r>
              <a:rPr lang="en-US" sz="3850" dirty="0">
                <a:solidFill>
                  <a:srgbClr val="FFFFFF"/>
                </a:solidFill>
                <a:latin typeface="Unbounded" pitchFamily="34" charset="0"/>
                <a:ea typeface="Unbounded" pitchFamily="34" charset="-122"/>
                <a:cs typeface="Unbounded" pitchFamily="34" charset="-120"/>
              </a:rPr>
              <a:t>Data Transformations in Power BI</a:t>
            </a:r>
            <a:endParaRPr lang="en-US" sz="3850" dirty="0"/>
          </a:p>
        </p:txBody>
      </p:sp>
      <p:sp>
        <p:nvSpPr>
          <p:cNvPr id="4" name="Shape 1"/>
          <p:cNvSpPr/>
          <p:nvPr/>
        </p:nvSpPr>
        <p:spPr>
          <a:xfrm>
            <a:off x="730210" y="4344353"/>
            <a:ext cx="469463" cy="469463"/>
          </a:xfrm>
          <a:prstGeom prst="roundRect">
            <a:avLst>
              <a:gd name="adj" fmla="val 6667"/>
            </a:avLst>
          </a:prstGeom>
          <a:solidFill>
            <a:srgbClr val="304755"/>
          </a:solidFill>
          <a:ln/>
        </p:spPr>
      </p:sp>
      <p:sp>
        <p:nvSpPr>
          <p:cNvPr id="5" name="Text 2"/>
          <p:cNvSpPr/>
          <p:nvPr/>
        </p:nvSpPr>
        <p:spPr>
          <a:xfrm>
            <a:off x="895588" y="4431744"/>
            <a:ext cx="138708" cy="294561"/>
          </a:xfrm>
          <a:prstGeom prst="rect">
            <a:avLst/>
          </a:prstGeom>
          <a:noFill/>
          <a:ln/>
        </p:spPr>
        <p:txBody>
          <a:bodyPr wrap="none" lIns="0" tIns="0" rIns="0" bIns="0" rtlCol="0" anchor="t"/>
          <a:lstStyle/>
          <a:p>
            <a:pPr marL="0" indent="0" algn="ctr">
              <a:lnSpc>
                <a:spcPts val="2300"/>
              </a:lnSpc>
              <a:buNone/>
            </a:pPr>
            <a:r>
              <a:rPr lang="en-US" sz="2300" dirty="0">
                <a:solidFill>
                  <a:srgbClr val="CAD6DE"/>
                </a:solidFill>
                <a:latin typeface="Unbounded" pitchFamily="34" charset="0"/>
                <a:ea typeface="Unbounded" pitchFamily="34" charset="-122"/>
                <a:cs typeface="Unbounded" pitchFamily="34" charset="-120"/>
              </a:rPr>
              <a:t>1</a:t>
            </a:r>
            <a:endParaRPr lang="en-US" sz="2300" dirty="0"/>
          </a:p>
        </p:txBody>
      </p:sp>
      <p:sp>
        <p:nvSpPr>
          <p:cNvPr id="6" name="Text 3"/>
          <p:cNvSpPr/>
          <p:nvPr/>
        </p:nvSpPr>
        <p:spPr>
          <a:xfrm>
            <a:off x="1408271" y="4344353"/>
            <a:ext cx="2819995" cy="306824"/>
          </a:xfrm>
          <a:prstGeom prst="rect">
            <a:avLst/>
          </a:prstGeom>
          <a:noFill/>
          <a:ln/>
        </p:spPr>
        <p:txBody>
          <a:bodyPr wrap="none" lIns="0" tIns="0" rIns="0" bIns="0" rtlCol="0" anchor="t"/>
          <a:lstStyle/>
          <a:p>
            <a:pPr marL="0" indent="0">
              <a:lnSpc>
                <a:spcPts val="2400"/>
              </a:lnSpc>
              <a:buNone/>
            </a:pPr>
            <a:r>
              <a:rPr lang="en-US" sz="1900" dirty="0">
                <a:solidFill>
                  <a:srgbClr val="CAD6DE"/>
                </a:solidFill>
                <a:latin typeface="Unbounded" pitchFamily="34" charset="0"/>
                <a:ea typeface="Unbounded" pitchFamily="34" charset="-122"/>
                <a:cs typeface="Unbounded" pitchFamily="34" charset="-120"/>
              </a:rPr>
              <a:t>Power Query Editor</a:t>
            </a:r>
            <a:endParaRPr lang="en-US" sz="1900" dirty="0"/>
          </a:p>
        </p:txBody>
      </p:sp>
      <p:sp>
        <p:nvSpPr>
          <p:cNvPr id="7" name="Text 4"/>
          <p:cNvSpPr/>
          <p:nvPr/>
        </p:nvSpPr>
        <p:spPr>
          <a:xfrm>
            <a:off x="1408271" y="4776311"/>
            <a:ext cx="5802630" cy="667703"/>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Power Query Editor allows for advanced data manipulation, including filtering, merging, and aggregating data for analysis.</a:t>
            </a:r>
            <a:endParaRPr lang="en-US" sz="1600" dirty="0"/>
          </a:p>
        </p:txBody>
      </p:sp>
      <p:sp>
        <p:nvSpPr>
          <p:cNvPr id="8" name="Shape 5"/>
          <p:cNvSpPr/>
          <p:nvPr/>
        </p:nvSpPr>
        <p:spPr>
          <a:xfrm>
            <a:off x="7419499" y="4344353"/>
            <a:ext cx="469463" cy="469463"/>
          </a:xfrm>
          <a:prstGeom prst="roundRect">
            <a:avLst>
              <a:gd name="adj" fmla="val 6667"/>
            </a:avLst>
          </a:prstGeom>
          <a:solidFill>
            <a:srgbClr val="304755"/>
          </a:solidFill>
          <a:ln/>
        </p:spPr>
      </p:sp>
      <p:sp>
        <p:nvSpPr>
          <p:cNvPr id="9" name="Text 6"/>
          <p:cNvSpPr/>
          <p:nvPr/>
        </p:nvSpPr>
        <p:spPr>
          <a:xfrm>
            <a:off x="7537966" y="4431744"/>
            <a:ext cx="232410" cy="294561"/>
          </a:xfrm>
          <a:prstGeom prst="rect">
            <a:avLst/>
          </a:prstGeom>
          <a:noFill/>
          <a:ln/>
        </p:spPr>
        <p:txBody>
          <a:bodyPr wrap="none" lIns="0" tIns="0" rIns="0" bIns="0" rtlCol="0" anchor="t"/>
          <a:lstStyle/>
          <a:p>
            <a:pPr marL="0" indent="0" algn="ctr">
              <a:lnSpc>
                <a:spcPts val="2300"/>
              </a:lnSpc>
              <a:buNone/>
            </a:pPr>
            <a:r>
              <a:rPr lang="en-US" sz="2300" dirty="0">
                <a:solidFill>
                  <a:srgbClr val="CAD6DE"/>
                </a:solidFill>
                <a:latin typeface="Unbounded" pitchFamily="34" charset="0"/>
                <a:ea typeface="Unbounded" pitchFamily="34" charset="-122"/>
                <a:cs typeface="Unbounded" pitchFamily="34" charset="-120"/>
              </a:rPr>
              <a:t>2</a:t>
            </a:r>
            <a:endParaRPr lang="en-US" sz="2300" dirty="0"/>
          </a:p>
        </p:txBody>
      </p:sp>
      <p:sp>
        <p:nvSpPr>
          <p:cNvPr id="10" name="Text 7"/>
          <p:cNvSpPr/>
          <p:nvPr/>
        </p:nvSpPr>
        <p:spPr>
          <a:xfrm>
            <a:off x="8097560" y="4344353"/>
            <a:ext cx="2779038" cy="306824"/>
          </a:xfrm>
          <a:prstGeom prst="rect">
            <a:avLst/>
          </a:prstGeom>
          <a:noFill/>
          <a:ln/>
        </p:spPr>
        <p:txBody>
          <a:bodyPr wrap="none" lIns="0" tIns="0" rIns="0" bIns="0" rtlCol="0" anchor="t"/>
          <a:lstStyle/>
          <a:p>
            <a:pPr marL="0" indent="0">
              <a:lnSpc>
                <a:spcPts val="2400"/>
              </a:lnSpc>
              <a:buNone/>
            </a:pPr>
            <a:r>
              <a:rPr lang="en-US" sz="1900" dirty="0">
                <a:solidFill>
                  <a:srgbClr val="CAD6DE"/>
                </a:solidFill>
                <a:latin typeface="Unbounded" pitchFamily="34" charset="0"/>
                <a:ea typeface="Unbounded" pitchFamily="34" charset="-122"/>
                <a:cs typeface="Unbounded" pitchFamily="34" charset="-120"/>
              </a:rPr>
              <a:t>Data Relationships</a:t>
            </a:r>
            <a:endParaRPr lang="en-US" sz="1900" dirty="0"/>
          </a:p>
        </p:txBody>
      </p:sp>
      <p:sp>
        <p:nvSpPr>
          <p:cNvPr id="11" name="Text 8"/>
          <p:cNvSpPr/>
          <p:nvPr/>
        </p:nvSpPr>
        <p:spPr>
          <a:xfrm>
            <a:off x="8097560" y="4776311"/>
            <a:ext cx="5802630" cy="1001554"/>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Relationships between tables are established to enable cross-table analysis and calculations, providing a holistic view of the data.</a:t>
            </a:r>
            <a:endParaRPr lang="en-US" sz="1600" dirty="0"/>
          </a:p>
        </p:txBody>
      </p:sp>
      <p:sp>
        <p:nvSpPr>
          <p:cNvPr id="12" name="Shape 9"/>
          <p:cNvSpPr/>
          <p:nvPr/>
        </p:nvSpPr>
        <p:spPr>
          <a:xfrm>
            <a:off x="730210" y="6221135"/>
            <a:ext cx="469463" cy="469463"/>
          </a:xfrm>
          <a:prstGeom prst="roundRect">
            <a:avLst>
              <a:gd name="adj" fmla="val 6667"/>
            </a:avLst>
          </a:prstGeom>
          <a:solidFill>
            <a:srgbClr val="304755"/>
          </a:solidFill>
          <a:ln/>
        </p:spPr>
      </p:sp>
      <p:sp>
        <p:nvSpPr>
          <p:cNvPr id="13" name="Text 10"/>
          <p:cNvSpPr/>
          <p:nvPr/>
        </p:nvSpPr>
        <p:spPr>
          <a:xfrm>
            <a:off x="846534" y="6308527"/>
            <a:ext cx="236815" cy="294561"/>
          </a:xfrm>
          <a:prstGeom prst="rect">
            <a:avLst/>
          </a:prstGeom>
          <a:noFill/>
          <a:ln/>
        </p:spPr>
        <p:txBody>
          <a:bodyPr wrap="none" lIns="0" tIns="0" rIns="0" bIns="0" rtlCol="0" anchor="t"/>
          <a:lstStyle/>
          <a:p>
            <a:pPr marL="0" indent="0" algn="ctr">
              <a:lnSpc>
                <a:spcPts val="2300"/>
              </a:lnSpc>
              <a:buNone/>
            </a:pPr>
            <a:r>
              <a:rPr lang="en-US" sz="2300" dirty="0">
                <a:solidFill>
                  <a:srgbClr val="CAD6DE"/>
                </a:solidFill>
                <a:latin typeface="Unbounded" pitchFamily="34" charset="0"/>
                <a:ea typeface="Unbounded" pitchFamily="34" charset="-122"/>
                <a:cs typeface="Unbounded" pitchFamily="34" charset="-120"/>
              </a:rPr>
              <a:t>3</a:t>
            </a:r>
            <a:endParaRPr lang="en-US" sz="2300" dirty="0"/>
          </a:p>
        </p:txBody>
      </p:sp>
      <p:sp>
        <p:nvSpPr>
          <p:cNvPr id="14" name="Text 11"/>
          <p:cNvSpPr/>
          <p:nvPr/>
        </p:nvSpPr>
        <p:spPr>
          <a:xfrm>
            <a:off x="1408271" y="6221135"/>
            <a:ext cx="3027640" cy="306824"/>
          </a:xfrm>
          <a:prstGeom prst="rect">
            <a:avLst/>
          </a:prstGeom>
          <a:noFill/>
          <a:ln/>
        </p:spPr>
        <p:txBody>
          <a:bodyPr wrap="none" lIns="0" tIns="0" rIns="0" bIns="0" rtlCol="0" anchor="t"/>
          <a:lstStyle/>
          <a:p>
            <a:pPr marL="0" indent="0">
              <a:lnSpc>
                <a:spcPts val="2400"/>
              </a:lnSpc>
              <a:buNone/>
            </a:pPr>
            <a:r>
              <a:rPr lang="en-US" sz="1900" dirty="0">
                <a:solidFill>
                  <a:srgbClr val="CAD6DE"/>
                </a:solidFill>
                <a:latin typeface="Unbounded" pitchFamily="34" charset="0"/>
                <a:ea typeface="Unbounded" pitchFamily="34" charset="-122"/>
                <a:cs typeface="Unbounded" pitchFamily="34" charset="-120"/>
              </a:rPr>
              <a:t>Column Calculations</a:t>
            </a:r>
            <a:endParaRPr lang="en-US" sz="1900" dirty="0"/>
          </a:p>
        </p:txBody>
      </p:sp>
      <p:sp>
        <p:nvSpPr>
          <p:cNvPr id="15" name="Text 12"/>
          <p:cNvSpPr/>
          <p:nvPr/>
        </p:nvSpPr>
        <p:spPr>
          <a:xfrm>
            <a:off x="1408271" y="6653093"/>
            <a:ext cx="5802630" cy="1001554"/>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New columns are created using DAX for derived metrics like Profit Margin, Average Sales per Customer, and Top 10 Products by Sales.</a:t>
            </a:r>
            <a:endParaRPr lang="en-US" sz="1600" dirty="0"/>
          </a:p>
        </p:txBody>
      </p:sp>
      <p:sp>
        <p:nvSpPr>
          <p:cNvPr id="16" name="Shape 13"/>
          <p:cNvSpPr/>
          <p:nvPr/>
        </p:nvSpPr>
        <p:spPr>
          <a:xfrm>
            <a:off x="7419499" y="6221135"/>
            <a:ext cx="469463" cy="469463"/>
          </a:xfrm>
          <a:prstGeom prst="roundRect">
            <a:avLst>
              <a:gd name="adj" fmla="val 6667"/>
            </a:avLst>
          </a:prstGeom>
          <a:solidFill>
            <a:srgbClr val="304755"/>
          </a:solidFill>
          <a:ln/>
        </p:spPr>
      </p:sp>
      <p:sp>
        <p:nvSpPr>
          <p:cNvPr id="17" name="Text 14"/>
          <p:cNvSpPr/>
          <p:nvPr/>
        </p:nvSpPr>
        <p:spPr>
          <a:xfrm>
            <a:off x="7535942" y="6308527"/>
            <a:ext cx="236458" cy="294561"/>
          </a:xfrm>
          <a:prstGeom prst="rect">
            <a:avLst/>
          </a:prstGeom>
          <a:noFill/>
          <a:ln/>
        </p:spPr>
        <p:txBody>
          <a:bodyPr wrap="none" lIns="0" tIns="0" rIns="0" bIns="0" rtlCol="0" anchor="t"/>
          <a:lstStyle/>
          <a:p>
            <a:pPr marL="0" indent="0" algn="ctr">
              <a:lnSpc>
                <a:spcPts val="2300"/>
              </a:lnSpc>
              <a:buNone/>
            </a:pPr>
            <a:r>
              <a:rPr lang="en-US" sz="2300" dirty="0">
                <a:solidFill>
                  <a:srgbClr val="CAD6DE"/>
                </a:solidFill>
                <a:latin typeface="Unbounded" pitchFamily="34" charset="0"/>
                <a:ea typeface="Unbounded" pitchFamily="34" charset="-122"/>
                <a:cs typeface="Unbounded" pitchFamily="34" charset="-120"/>
              </a:rPr>
              <a:t>4</a:t>
            </a:r>
            <a:endParaRPr lang="en-US" sz="2300" dirty="0"/>
          </a:p>
        </p:txBody>
      </p:sp>
      <p:sp>
        <p:nvSpPr>
          <p:cNvPr id="18" name="Text 15"/>
          <p:cNvSpPr/>
          <p:nvPr/>
        </p:nvSpPr>
        <p:spPr>
          <a:xfrm>
            <a:off x="8097560" y="6221135"/>
            <a:ext cx="2454831" cy="306824"/>
          </a:xfrm>
          <a:prstGeom prst="rect">
            <a:avLst/>
          </a:prstGeom>
          <a:noFill/>
          <a:ln/>
        </p:spPr>
        <p:txBody>
          <a:bodyPr wrap="none" lIns="0" tIns="0" rIns="0" bIns="0" rtlCol="0" anchor="t"/>
          <a:lstStyle/>
          <a:p>
            <a:pPr marL="0" indent="0">
              <a:lnSpc>
                <a:spcPts val="2400"/>
              </a:lnSpc>
              <a:buNone/>
            </a:pPr>
            <a:r>
              <a:rPr lang="en-US" sz="1900" dirty="0">
                <a:solidFill>
                  <a:srgbClr val="CAD6DE"/>
                </a:solidFill>
                <a:latin typeface="Unbounded" pitchFamily="34" charset="0"/>
                <a:ea typeface="Unbounded" pitchFamily="34" charset="-122"/>
                <a:cs typeface="Unbounded" pitchFamily="34" charset="-120"/>
              </a:rPr>
              <a:t>Filters</a:t>
            </a:r>
            <a:endParaRPr lang="en-US" sz="1900" dirty="0"/>
          </a:p>
        </p:txBody>
      </p:sp>
      <p:sp>
        <p:nvSpPr>
          <p:cNvPr id="19" name="Text 16"/>
          <p:cNvSpPr/>
          <p:nvPr/>
        </p:nvSpPr>
        <p:spPr>
          <a:xfrm>
            <a:off x="8097560" y="6653093"/>
            <a:ext cx="5802630" cy="667703"/>
          </a:xfrm>
          <a:prstGeom prst="rect">
            <a:avLst/>
          </a:prstGeom>
          <a:noFill/>
          <a:ln/>
        </p:spPr>
        <p:txBody>
          <a:bodyPr wrap="square" lIns="0" tIns="0" rIns="0" bIns="0" rtlCol="0" anchor="t"/>
          <a:lstStyle/>
          <a:p>
            <a:pPr marL="0" indent="0">
              <a:lnSpc>
                <a:spcPts val="2600"/>
              </a:lnSpc>
              <a:buNone/>
            </a:pPr>
            <a:r>
              <a:rPr lang="en-US" sz="1600" dirty="0">
                <a:solidFill>
                  <a:srgbClr val="CAD6DE"/>
                </a:solidFill>
                <a:latin typeface="Cabin" pitchFamily="34" charset="0"/>
                <a:ea typeface="Cabin" pitchFamily="34" charset="-122"/>
                <a:cs typeface="Cabin" pitchFamily="34" charset="-120"/>
              </a:rPr>
              <a:t>Filters are applied to focus on specific data subsets relevant to the analysis, allowing for focused insights and visualizations.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2FB374-0730-78AB-E238-CD46D8F2ED5A}"/>
              </a:ext>
            </a:extLst>
          </p:cNvPr>
          <p:cNvPicPr>
            <a:picLocks noChangeAspect="1"/>
          </p:cNvPicPr>
          <p:nvPr/>
        </p:nvPicPr>
        <p:blipFill>
          <a:blip r:embed="rId2"/>
          <a:stretch>
            <a:fillRect/>
          </a:stretch>
        </p:blipFill>
        <p:spPr>
          <a:xfrm>
            <a:off x="1104592" y="501805"/>
            <a:ext cx="12421216" cy="702722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13587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90706"/>
          </a:xfrm>
          <a:prstGeom prst="rect">
            <a:avLst/>
          </a:prstGeom>
        </p:spPr>
      </p:pic>
      <p:sp>
        <p:nvSpPr>
          <p:cNvPr id="4" name="Text 0"/>
          <p:cNvSpPr/>
          <p:nvPr/>
        </p:nvSpPr>
        <p:spPr>
          <a:xfrm>
            <a:off x="781288" y="3731300"/>
            <a:ext cx="12362855" cy="656630"/>
          </a:xfrm>
          <a:prstGeom prst="rect">
            <a:avLst/>
          </a:prstGeom>
          <a:noFill/>
          <a:ln/>
        </p:spPr>
        <p:txBody>
          <a:bodyPr wrap="none" lIns="0" tIns="0" rIns="0" bIns="0" rtlCol="0" anchor="t"/>
          <a:lstStyle/>
          <a:p>
            <a:pPr marL="0" indent="0">
              <a:lnSpc>
                <a:spcPts val="5150"/>
              </a:lnSpc>
              <a:buNone/>
            </a:pPr>
            <a:r>
              <a:rPr lang="en-US" sz="4100" dirty="0">
                <a:solidFill>
                  <a:srgbClr val="FFFFFF"/>
                </a:solidFill>
                <a:latin typeface="Unbounded" pitchFamily="34" charset="0"/>
                <a:ea typeface="Unbounded" pitchFamily="34" charset="-122"/>
                <a:cs typeface="Unbounded" pitchFamily="34" charset="-120"/>
              </a:rPr>
              <a:t>Customer Segmentation: Initial Insights</a:t>
            </a:r>
            <a:endParaRPr lang="en-US" sz="4100" dirty="0"/>
          </a:p>
        </p:txBody>
      </p:sp>
      <p:pic>
        <p:nvPicPr>
          <p:cNvPr id="5" name="Image 2" descr="preencoded.png"/>
          <p:cNvPicPr>
            <a:picLocks noChangeAspect="1"/>
          </p:cNvPicPr>
          <p:nvPr/>
        </p:nvPicPr>
        <p:blipFill>
          <a:blip r:embed="rId4"/>
          <a:stretch>
            <a:fillRect/>
          </a:stretch>
        </p:blipFill>
        <p:spPr>
          <a:xfrm>
            <a:off x="781288" y="4722733"/>
            <a:ext cx="558046" cy="558046"/>
          </a:xfrm>
          <a:prstGeom prst="rect">
            <a:avLst/>
          </a:prstGeom>
        </p:spPr>
      </p:pic>
      <p:sp>
        <p:nvSpPr>
          <p:cNvPr id="6" name="Text 1"/>
          <p:cNvSpPr/>
          <p:nvPr/>
        </p:nvSpPr>
        <p:spPr>
          <a:xfrm>
            <a:off x="781288" y="5504021"/>
            <a:ext cx="2626519" cy="328255"/>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Total Customers</a:t>
            </a:r>
            <a:endParaRPr lang="en-US" sz="2050" dirty="0"/>
          </a:p>
        </p:txBody>
      </p:sp>
      <p:sp>
        <p:nvSpPr>
          <p:cNvPr id="7" name="Text 2"/>
          <p:cNvSpPr/>
          <p:nvPr/>
        </p:nvSpPr>
        <p:spPr>
          <a:xfrm>
            <a:off x="781288" y="5966222"/>
            <a:ext cx="4132659" cy="357188"/>
          </a:xfrm>
          <a:prstGeom prst="rect">
            <a:avLst/>
          </a:prstGeom>
          <a:noFill/>
          <a:ln/>
        </p:spPr>
        <p:txBody>
          <a:bodyPr wrap="non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3,900</a:t>
            </a:r>
            <a:endParaRPr lang="en-US" sz="1750" dirty="0"/>
          </a:p>
        </p:txBody>
      </p:sp>
      <p:pic>
        <p:nvPicPr>
          <p:cNvPr id="8" name="Image 3" descr="preencoded.png"/>
          <p:cNvPicPr>
            <a:picLocks noChangeAspect="1"/>
          </p:cNvPicPr>
          <p:nvPr/>
        </p:nvPicPr>
        <p:blipFill>
          <a:blip r:embed="rId5"/>
          <a:stretch>
            <a:fillRect/>
          </a:stretch>
        </p:blipFill>
        <p:spPr>
          <a:xfrm>
            <a:off x="5248751" y="4722733"/>
            <a:ext cx="558046" cy="558046"/>
          </a:xfrm>
          <a:prstGeom prst="rect">
            <a:avLst/>
          </a:prstGeom>
        </p:spPr>
      </p:pic>
      <p:sp>
        <p:nvSpPr>
          <p:cNvPr id="9" name="Text 3"/>
          <p:cNvSpPr/>
          <p:nvPr/>
        </p:nvSpPr>
        <p:spPr>
          <a:xfrm>
            <a:off x="5248751" y="5504021"/>
            <a:ext cx="2626519" cy="328255"/>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Total Revenue</a:t>
            </a:r>
            <a:endParaRPr lang="en-US" sz="2050" dirty="0"/>
          </a:p>
        </p:txBody>
      </p:sp>
      <p:sp>
        <p:nvSpPr>
          <p:cNvPr id="10" name="Text 4"/>
          <p:cNvSpPr/>
          <p:nvPr/>
        </p:nvSpPr>
        <p:spPr>
          <a:xfrm>
            <a:off x="5248751" y="5966222"/>
            <a:ext cx="4132778" cy="357188"/>
          </a:xfrm>
          <a:prstGeom prst="rect">
            <a:avLst/>
          </a:prstGeom>
          <a:noFill/>
          <a:ln/>
        </p:spPr>
        <p:txBody>
          <a:bodyPr wrap="non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$233,000</a:t>
            </a:r>
            <a:endParaRPr lang="en-US" sz="1750" dirty="0"/>
          </a:p>
        </p:txBody>
      </p:sp>
      <p:pic>
        <p:nvPicPr>
          <p:cNvPr id="11" name="Image 4" descr="preencoded.png"/>
          <p:cNvPicPr>
            <a:picLocks noChangeAspect="1"/>
          </p:cNvPicPr>
          <p:nvPr/>
        </p:nvPicPr>
        <p:blipFill>
          <a:blip r:embed="rId6"/>
          <a:stretch>
            <a:fillRect/>
          </a:stretch>
        </p:blipFill>
        <p:spPr>
          <a:xfrm>
            <a:off x="9716333" y="4722733"/>
            <a:ext cx="558046" cy="558046"/>
          </a:xfrm>
          <a:prstGeom prst="rect">
            <a:avLst/>
          </a:prstGeom>
        </p:spPr>
      </p:pic>
      <p:sp>
        <p:nvSpPr>
          <p:cNvPr id="12" name="Text 5"/>
          <p:cNvSpPr/>
          <p:nvPr/>
        </p:nvSpPr>
        <p:spPr>
          <a:xfrm>
            <a:off x="9716333" y="5504021"/>
            <a:ext cx="2626519" cy="328255"/>
          </a:xfrm>
          <a:prstGeom prst="rect">
            <a:avLst/>
          </a:prstGeom>
          <a:noFill/>
          <a:ln/>
        </p:spPr>
        <p:txBody>
          <a:bodyPr wrap="none" lIns="0" tIns="0" rIns="0" bIns="0" rtlCol="0" anchor="t"/>
          <a:lstStyle/>
          <a:p>
            <a:pPr marL="0" indent="0" algn="l">
              <a:lnSpc>
                <a:spcPts val="2550"/>
              </a:lnSpc>
              <a:buNone/>
            </a:pPr>
            <a:r>
              <a:rPr lang="en-US" sz="2050" dirty="0">
                <a:solidFill>
                  <a:srgbClr val="CAD6DE"/>
                </a:solidFill>
                <a:latin typeface="Unbounded" pitchFamily="34" charset="0"/>
                <a:ea typeface="Unbounded" pitchFamily="34" charset="-122"/>
                <a:cs typeface="Unbounded" pitchFamily="34" charset="-120"/>
              </a:rPr>
              <a:t>Average Rating</a:t>
            </a:r>
            <a:endParaRPr lang="en-US" sz="2050" dirty="0"/>
          </a:p>
        </p:txBody>
      </p:sp>
      <p:sp>
        <p:nvSpPr>
          <p:cNvPr id="13" name="Text 6"/>
          <p:cNvSpPr/>
          <p:nvPr/>
        </p:nvSpPr>
        <p:spPr>
          <a:xfrm>
            <a:off x="9716333" y="5966222"/>
            <a:ext cx="4132778" cy="357188"/>
          </a:xfrm>
          <a:prstGeom prst="rect">
            <a:avLst/>
          </a:prstGeom>
          <a:noFill/>
          <a:ln/>
        </p:spPr>
        <p:txBody>
          <a:bodyPr wrap="none" lIns="0" tIns="0" rIns="0" bIns="0" rtlCol="0" anchor="t"/>
          <a:lstStyle/>
          <a:p>
            <a:pPr marL="0" indent="0" algn="l">
              <a:lnSpc>
                <a:spcPts val="2800"/>
              </a:lnSpc>
              <a:buNone/>
            </a:pPr>
            <a:r>
              <a:rPr lang="en-US" sz="1750" dirty="0">
                <a:solidFill>
                  <a:srgbClr val="CAD6DE"/>
                </a:solidFill>
                <a:latin typeface="Cabin" pitchFamily="34" charset="0"/>
                <a:ea typeface="Cabin" pitchFamily="34" charset="-122"/>
                <a:cs typeface="Cabin" pitchFamily="34" charset="-120"/>
              </a:rPr>
              <a:t>3.75</a:t>
            </a:r>
            <a:endParaRPr lang="en-US" sz="1750" dirty="0"/>
          </a:p>
        </p:txBody>
      </p:sp>
      <p:sp>
        <p:nvSpPr>
          <p:cNvPr id="14" name="Text 7"/>
          <p:cNvSpPr/>
          <p:nvPr/>
        </p:nvSpPr>
        <p:spPr>
          <a:xfrm>
            <a:off x="781288" y="6574512"/>
            <a:ext cx="13067824" cy="714375"/>
          </a:xfrm>
          <a:prstGeom prst="rect">
            <a:avLst/>
          </a:prstGeom>
          <a:noFill/>
          <a:ln/>
        </p:spPr>
        <p:txBody>
          <a:bodyPr wrap="square" lIns="0" tIns="0" rIns="0" bIns="0" rtlCol="0" anchor="t"/>
          <a:lstStyle/>
          <a:p>
            <a:pPr marL="0" indent="0">
              <a:lnSpc>
                <a:spcPts val="2800"/>
              </a:lnSpc>
              <a:buNone/>
            </a:pPr>
            <a:r>
              <a:rPr lang="en-US" sz="1750" dirty="0">
                <a:solidFill>
                  <a:srgbClr val="CAD6DE"/>
                </a:solidFill>
                <a:latin typeface="Cabin" pitchFamily="34" charset="0"/>
                <a:ea typeface="Cabin" pitchFamily="34" charset="-122"/>
                <a:cs typeface="Cabin" pitchFamily="34" charset="-120"/>
              </a:rPr>
              <a:t>This initial overview provides a foundation for further segmentation analysis, highlighting key metrics related to the customer base and revenue.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850</Words>
  <Application>Microsoft Office PowerPoint</Application>
  <PresentationFormat>Custom</PresentationFormat>
  <Paragraphs>113</Paragraphs>
  <Slides>15</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 Black</vt:lpstr>
      <vt:lpstr>Arial</vt:lpstr>
      <vt:lpstr>Unbounded</vt:lpstr>
      <vt:lpstr>Calibri</vt:lpstr>
      <vt:lpstr>Cabin</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GONNA ROHAN SAI</cp:lastModifiedBy>
  <cp:revision>6</cp:revision>
  <dcterms:created xsi:type="dcterms:W3CDTF">2024-12-28T09:10:29Z</dcterms:created>
  <dcterms:modified xsi:type="dcterms:W3CDTF">2025-01-15T04:36:02Z</dcterms:modified>
</cp:coreProperties>
</file>